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48" r:id="rId1"/>
  </p:sldMasterIdLst>
  <p:notesMasterIdLst>
    <p:notesMasterId r:id="rId75"/>
  </p:notesMasterIdLst>
  <p:sldIdLst>
    <p:sldId id="309" r:id="rId2"/>
    <p:sldId id="397" r:id="rId3"/>
    <p:sldId id="400" r:id="rId4"/>
    <p:sldId id="401" r:id="rId5"/>
    <p:sldId id="402" r:id="rId6"/>
    <p:sldId id="406" r:id="rId7"/>
    <p:sldId id="449" r:id="rId8"/>
    <p:sldId id="329" r:id="rId9"/>
    <p:sldId id="403" r:id="rId10"/>
    <p:sldId id="440" r:id="rId11"/>
    <p:sldId id="439" r:id="rId12"/>
    <p:sldId id="445" r:id="rId13"/>
    <p:sldId id="433" r:id="rId14"/>
    <p:sldId id="405" r:id="rId15"/>
    <p:sldId id="338" r:id="rId16"/>
    <p:sldId id="342" r:id="rId17"/>
    <p:sldId id="410" r:id="rId18"/>
    <p:sldId id="407" r:id="rId19"/>
    <p:sldId id="409" r:id="rId20"/>
    <p:sldId id="345" r:id="rId21"/>
    <p:sldId id="434" r:id="rId22"/>
    <p:sldId id="435" r:id="rId23"/>
    <p:sldId id="436" r:id="rId24"/>
    <p:sldId id="437" r:id="rId25"/>
    <p:sldId id="415" r:id="rId26"/>
    <p:sldId id="438" r:id="rId27"/>
    <p:sldId id="316" r:id="rId28"/>
    <p:sldId id="319" r:id="rId29"/>
    <p:sldId id="320" r:id="rId30"/>
    <p:sldId id="388" r:id="rId31"/>
    <p:sldId id="389" r:id="rId32"/>
    <p:sldId id="390" r:id="rId33"/>
    <p:sldId id="391" r:id="rId34"/>
    <p:sldId id="392" r:id="rId35"/>
    <p:sldId id="386" r:id="rId36"/>
    <p:sldId id="385" r:id="rId37"/>
    <p:sldId id="384" r:id="rId38"/>
    <p:sldId id="417" r:id="rId39"/>
    <p:sldId id="418" r:id="rId40"/>
    <p:sldId id="419" r:id="rId41"/>
    <p:sldId id="420" r:id="rId42"/>
    <p:sldId id="421" r:id="rId43"/>
    <p:sldId id="422" r:id="rId44"/>
    <p:sldId id="372" r:id="rId45"/>
    <p:sldId id="423" r:id="rId46"/>
    <p:sldId id="334" r:id="rId47"/>
    <p:sldId id="349" r:id="rId48"/>
    <p:sldId id="424" r:id="rId49"/>
    <p:sldId id="310" r:id="rId50"/>
    <p:sldId id="326" r:id="rId51"/>
    <p:sldId id="328" r:id="rId52"/>
    <p:sldId id="327" r:id="rId53"/>
    <p:sldId id="323" r:id="rId54"/>
    <p:sldId id="324" r:id="rId55"/>
    <p:sldId id="394" r:id="rId56"/>
    <p:sldId id="443" r:id="rId57"/>
    <p:sldId id="444" r:id="rId58"/>
    <p:sldId id="427" r:id="rId59"/>
    <p:sldId id="350" r:id="rId60"/>
    <p:sldId id="432" r:id="rId61"/>
    <p:sldId id="426" r:id="rId62"/>
    <p:sldId id="441" r:id="rId63"/>
    <p:sldId id="442" r:id="rId64"/>
    <p:sldId id="428" r:id="rId65"/>
    <p:sldId id="416" r:id="rId66"/>
    <p:sldId id="429" r:id="rId67"/>
    <p:sldId id="430" r:id="rId68"/>
    <p:sldId id="431" r:id="rId69"/>
    <p:sldId id="450" r:id="rId70"/>
    <p:sldId id="307" r:id="rId71"/>
    <p:sldId id="446" r:id="rId72"/>
    <p:sldId id="447" r:id="rId73"/>
    <p:sldId id="44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28" autoAdjust="0"/>
    <p:restoredTop sz="94576" autoAdjust="0"/>
  </p:normalViewPr>
  <p:slideViewPr>
    <p:cSldViewPr>
      <p:cViewPr>
        <p:scale>
          <a:sx n="66" d="100"/>
          <a:sy n="66" d="100"/>
        </p:scale>
        <p:origin x="-151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image" Target="../media/image1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B325DE-9757-4297-9BF4-B66FB38F48A4}" type="datetimeFigureOut">
              <a:rPr lang="en-US" smtClean="0"/>
              <a:pPr/>
              <a:t>9/17/2014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3E489-5224-440C-9A74-2119D24C875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83E489-5224-440C-9A74-2119D24C8753}"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83E489-5224-440C-9A74-2119D24C8753}"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83E489-5224-440C-9A74-2119D24C8753}" type="slidenum">
              <a:rPr lang="en-US" smtClean="0"/>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C83E489-5224-440C-9A74-2119D24C8753}" type="slidenum">
              <a:rPr lang="en-US" smtClean="0"/>
              <a:pPr/>
              <a:t>60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aaaaaaaaaaaa</a:t>
            </a:r>
          </a:p>
        </p:txBody>
      </p:sp>
      <p:sp>
        <p:nvSpPr>
          <p:cNvPr id="4" name="Slide Number Placeholder 3"/>
          <p:cNvSpPr>
            <a:spLocks noGrp="1"/>
          </p:cNvSpPr>
          <p:nvPr>
            <p:ph type="sldNum" sz="quarter" idx="5"/>
          </p:nvPr>
        </p:nvSpPr>
        <p:spPr/>
        <p:txBody>
          <a:bodyPr/>
          <a:lstStyle/>
          <a:p>
            <a:pPr>
              <a:defRPr/>
            </a:pPr>
            <a:fld id="{2D0F794C-FE3A-4FB0-A984-82DD373366A8}" type="slidenum">
              <a:rPr lang="en-US" smtClean="0"/>
              <a:pPr>
                <a:defRPr/>
              </a:pPr>
              <a:t>73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CDD730-90F3-4205-8A23-D94F724B892F}" type="datetime1">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A14C99-4528-4452-BB21-A3B735D7AC9D}" type="datetime1">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DFD79A-C1E2-43C7-90A7-6C2CCDD8690B}" type="datetime1">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059F68-E4C5-4389-AB53-D53D1B4A2D7D}" type="datetime1">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34856-2198-4E86-95F3-BF62B57575B2}" type="datetime1">
              <a:rPr lang="en-US" smtClean="0"/>
              <a:pPr/>
              <a:t>9/17/2014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990517-7D6B-450E-800E-4C58039BD73D}" type="datetime1">
              <a:rPr lang="en-US" smtClean="0"/>
              <a:pPr/>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7E560A-06AB-4C7E-AE61-7B5E6B0F42B1}" type="datetime1">
              <a:rPr lang="en-US" smtClean="0"/>
              <a:pPr/>
              <a:t>9/17/2014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41BA3-B2D7-4526-A336-A27CFAAADE11}" type="datetime1">
              <a:rPr lang="en-US" smtClean="0"/>
              <a:pPr/>
              <a:t>9/17/2014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0FF742-3756-41EB-A102-93BAADE75147}" type="datetime1">
              <a:rPr lang="en-US" smtClean="0"/>
              <a:pPr/>
              <a:t>9/17/2014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4EA996-7521-48D9-A0E7-CA540ACB3910}" type="datetime1">
              <a:rPr lang="en-US" smtClean="0"/>
              <a:pPr/>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3338DA-DFBB-4F32-81B1-9AC7D0B2EE17}" type="datetime1">
              <a:rPr lang="en-US" smtClean="0"/>
              <a:pPr/>
              <a:t>9/17/2014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1EC224-DE79-45DB-857A-576513F4E5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FECC8E-5591-4F2B-B9DD-0B381429E966}" type="datetime1">
              <a:rPr lang="en-US" smtClean="0"/>
              <a:pPr/>
              <a:t>9/17/2014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EC224-DE79-45DB-857A-576513F4E5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www.google.co.in/imgres?start=337&amp;sa=X&amp;biw=1366&amp;bih=673&amp;tbm=isch&amp;tbnid=nbgqLnOohLpBhM:&amp;imgrefurl=http://www.lely.com/en/milking/robotic-milkingsystem/astronaut-a4/large-farms&amp;docid=wcHgvGZqjp3IiM&amp;imgurl=http://www.lely.com/uploads/images/2010/10/Largefarms_pic01.jpg&amp;w=430&amp;h=200&amp;ei=szLiUscVy6WtB9_dgYgC&amp;zoom=1&amp;ved=0CIwBEIQcMC04rAI&amp;iact=rc&amp;dur=1304&amp;page=18&amp;ndsp=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Microsoft_Office_Word_Document1.docx"/></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4.png"/><Relationship Id="rId9" Type="http://schemas.openxmlformats.org/officeDocument/2006/relationships/image" Target="../media/image129.jpe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7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304800" y="533400"/>
            <a:ext cx="8458200" cy="3657600"/>
          </a:xfrm>
        </p:spPr>
        <p:txBody>
          <a:bodyPr>
            <a:normAutofit fontScale="90000"/>
          </a:bodyPr>
          <a:lstStyle/>
          <a:p>
            <a:r>
              <a:rPr lang="en-US" sz="2800" b="1" dirty="0" smtClean="0"/>
              <a:t/>
            </a:r>
            <a:br>
              <a:rPr lang="en-US" sz="2800" b="1" dirty="0" smtClean="0"/>
            </a:br>
            <a:r>
              <a:rPr lang="en-US" sz="2800" b="1" dirty="0" smtClean="0"/>
              <a:t>Lower End </a:t>
            </a:r>
            <a:r>
              <a:rPr lang="en-US" sz="2700" b="1" dirty="0" smtClean="0">
                <a:latin typeface="Times New Roman" pitchFamily="18" charset="0"/>
                <a:cs typeface="Times New Roman" pitchFamily="18" charset="0"/>
              </a:rPr>
              <a:t>Livelihoods  in a Semi-</a:t>
            </a:r>
            <a:r>
              <a:rPr lang="en-US" sz="2700" b="1" dirty="0" err="1" smtClean="0">
                <a:latin typeface="Times New Roman" pitchFamily="18" charset="0"/>
                <a:cs typeface="Times New Roman" pitchFamily="18" charset="0"/>
              </a:rPr>
              <a:t>Liberalised</a:t>
            </a:r>
            <a:r>
              <a:rPr lang="en-US" sz="2700" b="1" dirty="0" smtClean="0">
                <a:latin typeface="Times New Roman" pitchFamily="18" charset="0"/>
                <a:cs typeface="Times New Roman" pitchFamily="18" charset="0"/>
              </a:rPr>
              <a:t> Economy</a:t>
            </a:r>
            <a:br>
              <a:rPr lang="en-US" sz="27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Glimpses from a </a:t>
            </a:r>
            <a:r>
              <a:rPr lang="en-US" sz="2200" b="1" dirty="0" smtClean="0">
                <a:latin typeface="Times New Roman" pitchFamily="18" charset="0"/>
                <a:cs typeface="Times New Roman" pitchFamily="18" charset="0"/>
              </a:rPr>
              <a:t>Village and a Slum </a:t>
            </a:r>
            <a:r>
              <a:rPr lang="en-US" sz="2200" b="1" dirty="0" smtClean="0">
                <a:latin typeface="Times New Roman" pitchFamily="18" charset="0"/>
                <a:cs typeface="Times New Roman" pitchFamily="18" charset="0"/>
              </a:rPr>
              <a:t>in </a:t>
            </a:r>
            <a:r>
              <a:rPr lang="en-US" sz="2200" b="1" dirty="0" smtClean="0">
                <a:latin typeface="Times New Roman" pitchFamily="18" charset="0"/>
                <a:cs typeface="Times New Roman" pitchFamily="18" charset="0"/>
              </a:rPr>
              <a:t>the National Capital </a:t>
            </a:r>
            <a:r>
              <a:rPr lang="en-US" sz="2200" b="1" dirty="0" smtClean="0">
                <a:latin typeface="Times New Roman" pitchFamily="18" charset="0"/>
                <a:cs typeface="Times New Roman" pitchFamily="18" charset="0"/>
              </a:rPr>
              <a:t>Region</a:t>
            </a:r>
            <a:r>
              <a:rPr lang="en-US" sz="2700" b="1" dirty="0" smtClean="0">
                <a:latin typeface="Times New Roman" pitchFamily="18" charset="0"/>
                <a:cs typeface="Times New Roman" pitchFamily="18" charset="0"/>
              </a:rPr>
              <a:t/>
            </a:r>
            <a:br>
              <a:rPr lang="en-US" sz="2700" b="1" dirty="0" smtClean="0">
                <a:latin typeface="Times New Roman" pitchFamily="18" charset="0"/>
                <a:cs typeface="Times New Roman" pitchFamily="18" charset="0"/>
              </a:rPr>
            </a:br>
            <a:r>
              <a:rPr lang="en-US" sz="2700" b="1" dirty="0" smtClean="0">
                <a:latin typeface="Times New Roman" pitchFamily="18" charset="0"/>
                <a:cs typeface="Times New Roman" pitchFamily="18" charset="0"/>
              </a:rPr>
              <a:t/>
            </a:r>
            <a:br>
              <a:rPr lang="en-US" sz="27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Paper by</a:t>
            </a:r>
            <a:r>
              <a:rPr lang="en-US" sz="2700" b="1" dirty="0" smtClean="0">
                <a:latin typeface="Times New Roman" pitchFamily="18" charset="0"/>
                <a:cs typeface="Times New Roman" pitchFamily="18" charset="0"/>
              </a:rPr>
              <a:t/>
            </a:r>
            <a:br>
              <a:rPr lang="en-US" sz="2700" b="1" dirty="0" smtClean="0">
                <a:latin typeface="Times New Roman" pitchFamily="18" charset="0"/>
                <a:cs typeface="Times New Roman" pitchFamily="18" charset="0"/>
              </a:rPr>
            </a:br>
            <a:r>
              <a:rPr lang="en-US" sz="2700" b="1" dirty="0" smtClean="0">
                <a:latin typeface="Times New Roman" pitchFamily="18" charset="0"/>
                <a:cs typeface="Times New Roman" pitchFamily="18" charset="0"/>
              </a:rPr>
              <a:t>Dr. </a:t>
            </a:r>
            <a:r>
              <a:rPr lang="en-US" sz="2700" b="1" dirty="0" err="1" smtClean="0">
                <a:latin typeface="Times New Roman" pitchFamily="18" charset="0"/>
                <a:cs typeface="Times New Roman" pitchFamily="18" charset="0"/>
              </a:rPr>
              <a:t>Devesh</a:t>
            </a:r>
            <a:r>
              <a:rPr lang="en-US" sz="2700" b="1" dirty="0" smtClean="0">
                <a:latin typeface="Times New Roman" pitchFamily="18" charset="0"/>
                <a:cs typeface="Times New Roman" pitchFamily="18" charset="0"/>
              </a:rPr>
              <a:t> Vijay</a:t>
            </a:r>
            <a:br>
              <a:rPr lang="en-US" sz="27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Associate Professor, </a:t>
            </a:r>
            <a:r>
              <a:rPr lang="en-US" sz="2200" b="1" dirty="0" err="1" smtClean="0">
                <a:latin typeface="Times New Roman" pitchFamily="18" charset="0"/>
                <a:cs typeface="Times New Roman" pitchFamily="18" charset="0"/>
              </a:rPr>
              <a:t>Zakir</a:t>
            </a:r>
            <a:r>
              <a:rPr lang="en-US" sz="2200" b="1" dirty="0" smtClean="0">
                <a:latin typeface="Times New Roman" pitchFamily="18" charset="0"/>
                <a:cs typeface="Times New Roman" pitchFamily="18" charset="0"/>
              </a:rPr>
              <a:t> Husain Delhi College</a:t>
            </a:r>
            <a:r>
              <a:rPr lang="en-US" sz="2700" b="1" dirty="0" smtClean="0">
                <a:latin typeface="Times New Roman" pitchFamily="18" charset="0"/>
                <a:cs typeface="Times New Roman" pitchFamily="18" charset="0"/>
              </a:rPr>
              <a:t/>
            </a:r>
            <a:br>
              <a:rPr lang="en-US" sz="27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at</a:t>
            </a:r>
            <a:r>
              <a:rPr lang="en-US" sz="2700" b="1" dirty="0" smtClean="0">
                <a:latin typeface="Times New Roman" pitchFamily="18" charset="0"/>
                <a:cs typeface="Times New Roman" pitchFamily="18" charset="0"/>
              </a:rPr>
              <a:t/>
            </a:r>
            <a:br>
              <a:rPr lang="en-US" sz="2700" b="1" dirty="0" smtClean="0">
                <a:latin typeface="Times New Roman" pitchFamily="18" charset="0"/>
                <a:cs typeface="Times New Roman" pitchFamily="18" charset="0"/>
              </a:rPr>
            </a:br>
            <a:r>
              <a:rPr lang="en-US" sz="2700" b="1" dirty="0" smtClean="0">
                <a:latin typeface="Times New Roman" pitchFamily="18" charset="0"/>
                <a:cs typeface="Times New Roman" pitchFamily="18" charset="0"/>
              </a:rPr>
              <a:t>Sociology Research </a:t>
            </a:r>
            <a:r>
              <a:rPr lang="en-US" sz="2700" b="1" dirty="0" err="1" smtClean="0">
                <a:latin typeface="Times New Roman" pitchFamily="18" charset="0"/>
                <a:cs typeface="Times New Roman" pitchFamily="18" charset="0"/>
              </a:rPr>
              <a:t>Colloqium</a:t>
            </a:r>
            <a:r>
              <a:rPr lang="en-US" sz="2700" b="1" dirty="0" smtClean="0">
                <a:latin typeface="Times New Roman" pitchFamily="18" charset="0"/>
                <a:cs typeface="Times New Roman" pitchFamily="18" charset="0"/>
              </a:rPr>
              <a:t/>
            </a:r>
            <a:br>
              <a:rPr lang="en-US" sz="2700" b="1" dirty="0" smtClean="0">
                <a:latin typeface="Times New Roman" pitchFamily="18" charset="0"/>
                <a:cs typeface="Times New Roman" pitchFamily="18" charset="0"/>
              </a:rPr>
            </a:br>
            <a:r>
              <a:rPr lang="en-US" sz="2700" b="1" dirty="0" smtClean="0">
                <a:latin typeface="Times New Roman" pitchFamily="18" charset="0"/>
                <a:cs typeface="Times New Roman" pitchFamily="18" charset="0"/>
              </a:rPr>
              <a:t>Department of Sociology, University of </a:t>
            </a:r>
            <a:r>
              <a:rPr lang="en-US" sz="2700" b="1" dirty="0" smtClean="0">
                <a:latin typeface="Times New Roman" pitchFamily="18" charset="0"/>
                <a:cs typeface="Times New Roman" pitchFamily="18" charset="0"/>
              </a:rPr>
              <a:t>Delhi</a:t>
            </a:r>
            <a:r>
              <a:rPr lang="en-US" sz="2200" b="1" dirty="0" smtClean="0">
                <a:latin typeface="Times New Roman" pitchFamily="18" charset="0"/>
                <a:cs typeface="Times New Roman" pitchFamily="18" charset="0"/>
              </a:rPr>
              <a:t>.</a:t>
            </a:r>
            <a:br>
              <a:rPr lang="en-US" sz="2200" b="1" dirty="0" smtClean="0">
                <a:latin typeface="Times New Roman" pitchFamily="18" charset="0"/>
                <a:cs typeface="Times New Roman" pitchFamily="18" charset="0"/>
              </a:rPr>
            </a:br>
            <a:r>
              <a:rPr lang="en-US" sz="2200" b="1" dirty="0" smtClean="0">
                <a:latin typeface="Times New Roman" pitchFamily="18" charset="0"/>
                <a:cs typeface="Times New Roman" pitchFamily="18" charset="0"/>
              </a:rPr>
              <a:t>September 19, </a:t>
            </a:r>
            <a:r>
              <a:rPr lang="en-US" sz="2200" b="1" dirty="0" smtClean="0">
                <a:latin typeface="Times New Roman" pitchFamily="18" charset="0"/>
                <a:cs typeface="Times New Roman" pitchFamily="18" charset="0"/>
              </a:rPr>
              <a:t>2014</a:t>
            </a:r>
            <a:br>
              <a:rPr lang="en-US" sz="2200" b="1" dirty="0" smtClean="0">
                <a:latin typeface="Times New Roman" pitchFamily="18" charset="0"/>
                <a:cs typeface="Times New Roman" pitchFamily="18" charset="0"/>
              </a:rPr>
            </a:br>
            <a:endParaRPr lang="en-US" sz="2800" b="1" dirty="0" smtClean="0">
              <a:latin typeface="Times New Roman" pitchFamily="18" charset="0"/>
              <a:cs typeface="Times New Roman" pitchFamily="18" charset="0"/>
            </a:endParaRPr>
          </a:p>
        </p:txBody>
      </p:sp>
      <p:pic>
        <p:nvPicPr>
          <p:cNvPr id="63489" name="Picture 1"/>
          <p:cNvPicPr>
            <a:picLocks noChangeAspect="1" noChangeArrowheads="1"/>
          </p:cNvPicPr>
          <p:nvPr/>
        </p:nvPicPr>
        <p:blipFill>
          <a:blip r:embed="rId3" cstate="print"/>
          <a:srcRect/>
          <a:stretch>
            <a:fillRect/>
          </a:stretch>
        </p:blipFill>
        <p:spPr bwMode="auto">
          <a:xfrm>
            <a:off x="2434090" y="4724400"/>
            <a:ext cx="2011680" cy="2011680"/>
          </a:xfrm>
          <a:prstGeom prst="rect">
            <a:avLst/>
          </a:prstGeom>
          <a:noFill/>
          <a:ln w="9525">
            <a:noFill/>
            <a:miter lim="800000"/>
            <a:headEnd/>
            <a:tailEnd/>
          </a:ln>
          <a:effectLst/>
        </p:spPr>
      </p:pic>
      <p:pic>
        <p:nvPicPr>
          <p:cNvPr id="63490" name="Picture 2"/>
          <p:cNvPicPr>
            <a:picLocks noChangeAspect="1" noChangeArrowheads="1"/>
          </p:cNvPicPr>
          <p:nvPr/>
        </p:nvPicPr>
        <p:blipFill>
          <a:blip r:embed="rId4"/>
          <a:srcRect/>
          <a:stretch>
            <a:fillRect/>
          </a:stretch>
        </p:blipFill>
        <p:spPr bwMode="auto">
          <a:xfrm>
            <a:off x="265560" y="4724400"/>
            <a:ext cx="2011680" cy="2011680"/>
          </a:xfrm>
          <a:prstGeom prst="rect">
            <a:avLst/>
          </a:prstGeom>
          <a:noFill/>
          <a:ln w="9525">
            <a:noFill/>
            <a:miter lim="800000"/>
            <a:headEnd/>
            <a:tailEnd/>
          </a:ln>
          <a:effectLst/>
        </p:spPr>
      </p:pic>
      <p:pic>
        <p:nvPicPr>
          <p:cNvPr id="63491" name="Picture 3"/>
          <p:cNvPicPr>
            <a:picLocks noChangeAspect="1" noChangeArrowheads="1"/>
          </p:cNvPicPr>
          <p:nvPr/>
        </p:nvPicPr>
        <p:blipFill>
          <a:blip r:embed="rId5" cstate="print"/>
          <a:srcRect/>
          <a:stretch>
            <a:fillRect/>
          </a:stretch>
        </p:blipFill>
        <p:spPr bwMode="auto">
          <a:xfrm>
            <a:off x="4620883" y="4724400"/>
            <a:ext cx="2011680" cy="2011680"/>
          </a:xfrm>
          <a:prstGeom prst="rect">
            <a:avLst/>
          </a:prstGeom>
          <a:noFill/>
          <a:ln w="9525">
            <a:noFill/>
            <a:miter lim="800000"/>
            <a:headEnd/>
            <a:tailEnd/>
          </a:ln>
          <a:effectLst/>
        </p:spPr>
      </p:pic>
      <p:pic>
        <p:nvPicPr>
          <p:cNvPr id="15" name="Picture 3" descr="C:\Users\win7\Desktop\labor pics\aradhak pics\aradh sept 09\DSC01357.JPG"/>
          <p:cNvPicPr>
            <a:picLocks noChangeAspect="1" noChangeArrowheads="1"/>
          </p:cNvPicPr>
          <p:nvPr/>
        </p:nvPicPr>
        <p:blipFill>
          <a:blip r:embed="rId6" cstate="print"/>
          <a:srcRect/>
          <a:stretch>
            <a:fillRect/>
          </a:stretch>
        </p:blipFill>
        <p:spPr bwMode="auto">
          <a:xfrm>
            <a:off x="6811995" y="4724400"/>
            <a:ext cx="2011680" cy="201168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6248400" cy="4525963"/>
          </a:xfrm>
        </p:spPr>
        <p:txBody>
          <a:bodyPr>
            <a:noAutofit/>
          </a:bodyPr>
          <a:lstStyle/>
          <a:p>
            <a:pPr marL="0" indent="0" algn="ctr">
              <a:spcBef>
                <a:spcPts val="0"/>
              </a:spcBef>
            </a:pPr>
            <a:r>
              <a:rPr lang="en-US" sz="1800" b="1" dirty="0" smtClean="0">
                <a:latin typeface="Times New Roman" pitchFamily="18" charset="0"/>
                <a:cs typeface="Times New Roman" pitchFamily="18" charset="0"/>
              </a:rPr>
              <a:t>National Classification of Occupations in </a:t>
            </a:r>
            <a:r>
              <a:rPr lang="en-US" sz="1800" b="1" dirty="0" smtClean="0">
                <a:latin typeface="Times New Roman" pitchFamily="18" charset="0"/>
                <a:cs typeface="Times New Roman" pitchFamily="18" charset="0"/>
              </a:rPr>
              <a:t>India </a:t>
            </a:r>
            <a:endParaRPr lang="en-US" sz="1800" b="1" dirty="0" smtClean="0">
              <a:latin typeface="Times New Roman" pitchFamily="18" charset="0"/>
              <a:cs typeface="Times New Roman" pitchFamily="18" charset="0"/>
            </a:endParaRPr>
          </a:p>
          <a:p>
            <a:pPr marL="0" indent="0" algn="ctr">
              <a:spcBef>
                <a:spcPts val="0"/>
              </a:spcBef>
            </a:pPr>
            <a:endParaRPr lang="en-US" sz="1400" b="1" dirty="0" smtClean="0">
              <a:latin typeface="Times New Roman" pitchFamily="18" charset="0"/>
              <a:cs typeface="Times New Roman" pitchFamily="18" charset="0"/>
            </a:endParaRPr>
          </a:p>
          <a:p>
            <a:pPr marL="0" indent="0" algn="ctr">
              <a:spcBef>
                <a:spcPts val="0"/>
              </a:spcBef>
            </a:pPr>
            <a:r>
              <a:rPr lang="en-US" sz="1400" b="1" dirty="0" smtClean="0">
                <a:latin typeface="Times New Roman" pitchFamily="18" charset="0"/>
                <a:cs typeface="Times New Roman" pitchFamily="18" charset="0"/>
              </a:rPr>
              <a:t>follows closely National Occupations Classification of the Developed World  with </a:t>
            </a:r>
            <a:r>
              <a:rPr lang="en-US" sz="1400" b="1" dirty="0" err="1" smtClean="0">
                <a:latin typeface="Times New Roman" pitchFamily="18" charset="0"/>
                <a:cs typeface="Times New Roman" pitchFamily="18" charset="0"/>
              </a:rPr>
              <a:t>with</a:t>
            </a:r>
            <a:r>
              <a:rPr lang="en-US" sz="1400" b="1" dirty="0" smtClean="0">
                <a:latin typeface="Times New Roman" pitchFamily="18" charset="0"/>
                <a:cs typeface="Times New Roman" pitchFamily="18" charset="0"/>
              </a:rPr>
              <a:t> inadequate </a:t>
            </a:r>
            <a:r>
              <a:rPr lang="en-US" sz="1400" b="1" dirty="0" smtClean="0">
                <a:latin typeface="Times New Roman" pitchFamily="18" charset="0"/>
                <a:cs typeface="Times New Roman" pitchFamily="18" charset="0"/>
              </a:rPr>
              <a:t>Attention to the </a:t>
            </a:r>
            <a:r>
              <a:rPr lang="en-US" sz="1400" b="1" dirty="0" smtClean="0">
                <a:latin typeface="Times New Roman" pitchFamily="18" charset="0"/>
                <a:cs typeface="Times New Roman" pitchFamily="18" charset="0"/>
              </a:rPr>
              <a:t>Primary and the Informal </a:t>
            </a:r>
            <a:r>
              <a:rPr lang="en-US" sz="1400" b="1" dirty="0" smtClean="0">
                <a:latin typeface="Times New Roman" pitchFamily="18" charset="0"/>
                <a:cs typeface="Times New Roman" pitchFamily="18" charset="0"/>
              </a:rPr>
              <a:t>Sector</a:t>
            </a:r>
            <a:br>
              <a:rPr lang="en-US" sz="1400" b="1" dirty="0" smtClean="0">
                <a:latin typeface="Times New Roman" pitchFamily="18" charset="0"/>
                <a:cs typeface="Times New Roman" pitchFamily="18" charset="0"/>
              </a:rPr>
            </a:br>
            <a:endParaRPr lang="en-US" sz="1800" dirty="0" smtClean="0">
              <a:latin typeface="Times New Roman" pitchFamily="18" charset="0"/>
              <a:cs typeface="Times New Roman" pitchFamily="18" charset="0"/>
            </a:endParaRPr>
          </a:p>
          <a:p>
            <a:pPr marL="0" indent="0" algn="just">
              <a:spcBef>
                <a:spcPts val="0"/>
              </a:spcBef>
            </a:pPr>
            <a:r>
              <a:rPr lang="en-US" sz="1800" dirty="0" smtClean="0">
                <a:latin typeface="Times New Roman" pitchFamily="18" charset="0"/>
                <a:cs typeface="Times New Roman" pitchFamily="18" charset="0"/>
              </a:rPr>
              <a:t>A</a:t>
            </a:r>
            <a:r>
              <a:rPr lang="en-US" sz="1800" dirty="0" smtClean="0">
                <a:latin typeface="Times New Roman" pitchFamily="18" charset="0"/>
                <a:cs typeface="Times New Roman" pitchFamily="18" charset="0"/>
              </a:rPr>
              <a:t>. Management </a:t>
            </a:r>
          </a:p>
          <a:p>
            <a:pPr marL="0" indent="0" algn="just">
              <a:spcBef>
                <a:spcPts val="0"/>
              </a:spcBef>
            </a:pPr>
            <a:r>
              <a:rPr lang="en-US" sz="1800" dirty="0" smtClean="0">
                <a:latin typeface="Times New Roman" pitchFamily="18" charset="0"/>
                <a:cs typeface="Times New Roman" pitchFamily="18" charset="0"/>
              </a:rPr>
              <a:t>B</a:t>
            </a:r>
            <a:r>
              <a:rPr lang="en-US" sz="1800" dirty="0" smtClean="0">
                <a:latin typeface="Times New Roman" pitchFamily="18" charset="0"/>
                <a:cs typeface="Times New Roman" pitchFamily="18" charset="0"/>
              </a:rPr>
              <a:t>. Professional </a:t>
            </a:r>
          </a:p>
          <a:p>
            <a:pPr marL="0" indent="0" algn="just">
              <a:spcBef>
                <a:spcPts val="0"/>
              </a:spcBef>
            </a:pPr>
            <a:r>
              <a:rPr lang="en-US" sz="1800" dirty="0" err="1" smtClean="0">
                <a:latin typeface="Times New Roman" pitchFamily="18" charset="0"/>
                <a:cs typeface="Times New Roman" pitchFamily="18" charset="0"/>
              </a:rPr>
              <a:t>C.Technical</a:t>
            </a:r>
            <a:r>
              <a:rPr lang="en-US" sz="1800" dirty="0" smtClean="0">
                <a:latin typeface="Times New Roman" pitchFamily="18" charset="0"/>
                <a:cs typeface="Times New Roman" pitchFamily="18" charset="0"/>
              </a:rPr>
              <a:t> and paraprofessional</a:t>
            </a:r>
            <a:endParaRPr lang="en-US" sz="1800" dirty="0" smtClean="0">
              <a:latin typeface="Times New Roman" pitchFamily="18" charset="0"/>
              <a:cs typeface="Times New Roman" pitchFamily="18" charset="0"/>
            </a:endParaRPr>
          </a:p>
          <a:p>
            <a:pPr marL="0" indent="0" algn="just">
              <a:spcBef>
                <a:spcPts val="0"/>
              </a:spcBef>
            </a:pPr>
            <a:r>
              <a:rPr lang="en-US" sz="1800" dirty="0" smtClean="0">
                <a:latin typeface="Times New Roman" pitchFamily="18" charset="0"/>
                <a:cs typeface="Times New Roman" pitchFamily="18" charset="0"/>
              </a:rPr>
              <a:t>D</a:t>
            </a:r>
            <a:r>
              <a:rPr lang="en-U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Administration and administrative support</a:t>
            </a:r>
            <a:endParaRPr lang="en-US" sz="1800" dirty="0" smtClean="0">
              <a:latin typeface="Times New Roman" pitchFamily="18" charset="0"/>
              <a:cs typeface="Times New Roman" pitchFamily="18" charset="0"/>
            </a:endParaRPr>
          </a:p>
          <a:p>
            <a:pPr marL="0" indent="0" algn="just">
              <a:spcBef>
                <a:spcPts val="0"/>
              </a:spcBef>
            </a:pPr>
            <a:r>
              <a:rPr lang="en-US" sz="1800" dirty="0" smtClean="0">
                <a:latin typeface="Times New Roman" pitchFamily="18" charset="0"/>
                <a:cs typeface="Times New Roman" pitchFamily="18" charset="0"/>
              </a:rPr>
              <a:t>E</a:t>
            </a:r>
            <a:r>
              <a:rPr lang="en-US" sz="1800" dirty="0" smtClean="0">
                <a:latin typeface="Times New Roman" pitchFamily="18" charset="0"/>
                <a:cs typeface="Times New Roman" pitchFamily="18" charset="0"/>
              </a:rPr>
              <a:t>. Sales</a:t>
            </a:r>
          </a:p>
          <a:p>
            <a:pPr marL="0" indent="0" algn="just">
              <a:spcBef>
                <a:spcPts val="0"/>
              </a:spcBef>
            </a:pPr>
            <a:r>
              <a:rPr lang="en-US" sz="1800" dirty="0" smtClean="0">
                <a:latin typeface="Times New Roman" pitchFamily="18" charset="0"/>
                <a:cs typeface="Times New Roman" pitchFamily="18" charset="0"/>
              </a:rPr>
              <a:t>F</a:t>
            </a:r>
            <a:r>
              <a:rPr lang="en-US" sz="1800" dirty="0" smtClean="0">
                <a:latin typeface="Times New Roman" pitchFamily="18" charset="0"/>
                <a:cs typeface="Times New Roman" pitchFamily="18" charset="0"/>
              </a:rPr>
              <a:t>. Personal and </a:t>
            </a:r>
            <a:r>
              <a:rPr lang="en-US" sz="1800" dirty="0" smtClean="0">
                <a:latin typeface="Times New Roman" pitchFamily="18" charset="0"/>
                <a:cs typeface="Times New Roman" pitchFamily="18" charset="0"/>
              </a:rPr>
              <a:t>customer Information </a:t>
            </a:r>
            <a:r>
              <a:rPr lang="en-US" sz="1800" dirty="0" smtClean="0">
                <a:latin typeface="Times New Roman" pitchFamily="18" charset="0"/>
                <a:cs typeface="Times New Roman" pitchFamily="18" charset="0"/>
              </a:rPr>
              <a:t>services</a:t>
            </a:r>
          </a:p>
          <a:p>
            <a:pPr marL="0" indent="0" algn="just">
              <a:spcBef>
                <a:spcPts val="0"/>
              </a:spcBef>
            </a:pPr>
            <a:r>
              <a:rPr lang="en-US" sz="1800" dirty="0" err="1" smtClean="0">
                <a:latin typeface="Times New Roman" pitchFamily="18" charset="0"/>
                <a:cs typeface="Times New Roman" pitchFamily="18" charset="0"/>
              </a:rPr>
              <a:t>G.Industrial,construction</a:t>
            </a:r>
            <a:r>
              <a:rPr lang="en-U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equipment operation trades</a:t>
            </a:r>
          </a:p>
          <a:p>
            <a:pPr marL="0" indent="0" algn="just">
              <a:spcBef>
                <a:spcPts val="0"/>
              </a:spcBef>
            </a:pPr>
            <a:r>
              <a:rPr lang="en-US" sz="1800" dirty="0" err="1" smtClean="0">
                <a:latin typeface="Times New Roman" pitchFamily="18" charset="0"/>
                <a:cs typeface="Times New Roman" pitchFamily="18" charset="0"/>
              </a:rPr>
              <a:t>H.Workersand</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labourers</a:t>
            </a:r>
            <a:r>
              <a:rPr lang="en-US" sz="1800" dirty="0" smtClean="0">
                <a:latin typeface="Times New Roman" pitchFamily="18" charset="0"/>
                <a:cs typeface="Times New Roman" pitchFamily="18" charset="0"/>
              </a:rPr>
              <a:t> in transport and construction</a:t>
            </a:r>
          </a:p>
          <a:p>
            <a:pPr marL="0" indent="0" algn="just">
              <a:spcBef>
                <a:spcPts val="0"/>
              </a:spcBef>
            </a:pPr>
            <a:r>
              <a:rPr lang="en-US" sz="1800" dirty="0" smtClean="0">
                <a:latin typeface="Times New Roman" pitchFamily="18" charset="0"/>
                <a:cs typeface="Times New Roman" pitchFamily="18" charset="0"/>
              </a:rPr>
              <a:t>I</a:t>
            </a:r>
            <a:r>
              <a:rPr lang="en-US" sz="1800" dirty="0" smtClean="0">
                <a:latin typeface="Times New Roman" pitchFamily="18" charset="0"/>
                <a:cs typeface="Times New Roman" pitchFamily="18" charset="0"/>
              </a:rPr>
              <a:t>. Natural resources, </a:t>
            </a:r>
            <a:r>
              <a:rPr lang="en-US" sz="1800" dirty="0" smtClean="0">
                <a:latin typeface="Times New Roman" pitchFamily="18" charset="0"/>
                <a:cs typeface="Times New Roman" pitchFamily="18" charset="0"/>
              </a:rPr>
              <a:t>Agriculture </a:t>
            </a:r>
            <a:r>
              <a:rPr lang="en-US" sz="1800" dirty="0" smtClean="0">
                <a:latin typeface="Times New Roman" pitchFamily="18" charset="0"/>
                <a:cs typeface="Times New Roman" pitchFamily="18" charset="0"/>
              </a:rPr>
              <a:t>and related </a:t>
            </a:r>
            <a:r>
              <a:rPr lang="en-US" sz="1800" dirty="0" smtClean="0">
                <a:latin typeface="Times New Roman" pitchFamily="18" charset="0"/>
                <a:cs typeface="Times New Roman" pitchFamily="18" charset="0"/>
              </a:rPr>
              <a:t>occupations</a:t>
            </a:r>
            <a:endParaRPr lang="en-US" sz="1800" dirty="0" smtClean="0">
              <a:latin typeface="Times New Roman" pitchFamily="18" charset="0"/>
              <a:cs typeface="Times New Roman" pitchFamily="18" charset="0"/>
            </a:endParaRPr>
          </a:p>
          <a:p>
            <a:pPr marL="0" indent="0" algn="just">
              <a:spcBef>
                <a:spcPts val="0"/>
              </a:spcBef>
            </a:pPr>
            <a:r>
              <a:rPr lang="en-US" sz="1800" dirty="0" smtClean="0">
                <a:latin typeface="Times New Roman" pitchFamily="18" charset="0"/>
                <a:cs typeface="Times New Roman" pitchFamily="18" charset="0"/>
              </a:rPr>
              <a:t>J</a:t>
            </a:r>
            <a:r>
              <a:rPr lang="en-US" sz="1800" dirty="0" smtClean="0">
                <a:latin typeface="Times New Roman" pitchFamily="18" charset="0"/>
                <a:cs typeface="Times New Roman" pitchFamily="18" charset="0"/>
              </a:rPr>
              <a:t>. Occupations </a:t>
            </a:r>
            <a:r>
              <a:rPr lang="en-US" sz="1800" dirty="0" smtClean="0">
                <a:latin typeface="Times New Roman" pitchFamily="18" charset="0"/>
                <a:cs typeface="Times New Roman" pitchFamily="18" charset="0"/>
              </a:rPr>
              <a:t>in manufacturing </a:t>
            </a:r>
            <a:r>
              <a:rPr lang="en-US" sz="1800" dirty="0" smtClean="0">
                <a:latin typeface="Times New Roman" pitchFamily="18" charset="0"/>
                <a:cs typeface="Times New Roman" pitchFamily="18" charset="0"/>
              </a:rPr>
              <a:t>utilities</a:t>
            </a:r>
          </a:p>
          <a:p>
            <a:pPr marL="0" indent="0">
              <a:spcBef>
                <a:spcPts val="0"/>
              </a:spcBef>
            </a:pPr>
            <a:endParaRPr lang="en-US" sz="1200" dirty="0">
              <a:latin typeface="Times New Roman" pitchFamily="18" charset="0"/>
              <a:cs typeface="Times New Roman" pitchFamily="18" charset="0"/>
            </a:endParaRPr>
          </a:p>
        </p:txBody>
      </p:sp>
      <p:pic>
        <p:nvPicPr>
          <p:cNvPr id="5" name="Picture 5"/>
          <p:cNvPicPr>
            <a:picLocks noChangeAspect="1" noChangeArrowheads="1"/>
          </p:cNvPicPr>
          <p:nvPr/>
        </p:nvPicPr>
        <p:blipFill>
          <a:blip r:embed="rId2"/>
          <a:srcRect/>
          <a:stretch>
            <a:fillRect/>
          </a:stretch>
        </p:blipFill>
        <p:spPr bwMode="auto">
          <a:xfrm>
            <a:off x="6324600" y="2057400"/>
            <a:ext cx="2521477" cy="2074862"/>
          </a:xfrm>
          <a:prstGeom prst="rect">
            <a:avLst/>
          </a:prstGeom>
          <a:noFill/>
          <a:ln w="9525">
            <a:noFill/>
            <a:miter lim="800000"/>
            <a:headEnd/>
            <a:tailEnd/>
          </a:ln>
        </p:spPr>
      </p:pic>
      <p:pic>
        <p:nvPicPr>
          <p:cNvPr id="6" name="Picture 5" descr="C:\Users\hp\Desktop\Sandeep Work\New Folder\DSC03147.JPG"/>
          <p:cNvPicPr/>
          <p:nvPr/>
        </p:nvPicPr>
        <p:blipFill>
          <a:blip r:embed="rId3" cstate="print"/>
          <a:srcRect/>
          <a:stretch>
            <a:fillRect/>
          </a:stretch>
        </p:blipFill>
        <p:spPr bwMode="auto">
          <a:xfrm>
            <a:off x="6324600" y="4343400"/>
            <a:ext cx="2514600" cy="22098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1800" b="1" dirty="0" smtClean="0"/>
              <a:t>Principal </a:t>
            </a:r>
            <a:r>
              <a:rPr lang="en-US" sz="1800" b="1" dirty="0" smtClean="0"/>
              <a:t>Occupations amongst the Major Castes of </a:t>
            </a:r>
            <a:r>
              <a:rPr lang="en-US" sz="1800" b="1" dirty="0" err="1" smtClean="0"/>
              <a:t>Gangaikondam</a:t>
            </a:r>
            <a:r>
              <a:rPr lang="en-US" sz="1800" b="1" dirty="0" smtClean="0"/>
              <a:t>, Tamil Nadu, 2008</a:t>
            </a:r>
            <a:r>
              <a:rPr lang="en-US" sz="1800" dirty="0" smtClean="0"/>
              <a:t/>
            </a:r>
            <a:br>
              <a:rPr lang="en-US" sz="1800" dirty="0" smtClean="0"/>
            </a:br>
            <a:endParaRPr lang="en-US" sz="1600" dirty="0"/>
          </a:p>
        </p:txBody>
      </p:sp>
      <p:graphicFrame>
        <p:nvGraphicFramePr>
          <p:cNvPr id="4" name="Content Placeholder 3"/>
          <p:cNvGraphicFramePr>
            <a:graphicFrameLocks noGrp="1"/>
          </p:cNvGraphicFramePr>
          <p:nvPr>
            <p:ph idx="1"/>
          </p:nvPr>
        </p:nvGraphicFramePr>
        <p:xfrm>
          <a:off x="228600" y="914400"/>
          <a:ext cx="8534400" cy="4268724"/>
        </p:xfrm>
        <a:graphic>
          <a:graphicData uri="http://schemas.openxmlformats.org/drawingml/2006/table">
            <a:tbl>
              <a:tblPr firstRow="1" bandRow="1">
                <a:tableStyleId>{2D5ABB26-0587-4C30-8999-92F81FD0307C}</a:tableStyleId>
              </a:tblPr>
              <a:tblGrid>
                <a:gridCol w="237067"/>
                <a:gridCol w="1185333"/>
                <a:gridCol w="711200"/>
                <a:gridCol w="711200"/>
                <a:gridCol w="711200"/>
                <a:gridCol w="711200"/>
                <a:gridCol w="711200"/>
                <a:gridCol w="711200"/>
                <a:gridCol w="711200"/>
                <a:gridCol w="711200"/>
                <a:gridCol w="584200"/>
                <a:gridCol w="838200"/>
              </a:tblGrid>
              <a:tr h="243840">
                <a:tc gridSpan="2">
                  <a:txBody>
                    <a:bodyPr/>
                    <a:lstStyle/>
                    <a:p>
                      <a:pPr marL="63500" marR="0">
                        <a:lnSpc>
                          <a:spcPct val="115000"/>
                        </a:lnSpc>
                        <a:spcBef>
                          <a:spcPts val="0"/>
                        </a:spcBef>
                        <a:spcAft>
                          <a:spcPts val="0"/>
                        </a:spcAft>
                      </a:pPr>
                      <a:r>
                        <a:rPr lang="en-US" sz="1400" b="1" dirty="0" smtClean="0"/>
                        <a:t>Category/ Caste</a:t>
                      </a:r>
                      <a:endParaRPr lang="en-US" sz="2000" b="1" dirty="0">
                        <a:latin typeface="Calibri"/>
                        <a:ea typeface="Times New Roman"/>
                        <a:cs typeface="Mangal"/>
                      </a:endParaRPr>
                    </a:p>
                  </a:txBody>
                  <a:tcPr marL="0" marR="0" marT="0" marB="0" anchor="b"/>
                </a:tc>
                <a:tc hMerge="1">
                  <a:txBody>
                    <a:bodyPr/>
                    <a:lstStyle/>
                    <a:p>
                      <a:endParaRPr lang="en-US"/>
                    </a:p>
                  </a:txBody>
                  <a:tcPr/>
                </a:tc>
                <a:tc gridSpan="2">
                  <a:txBody>
                    <a:bodyPr/>
                    <a:lstStyle/>
                    <a:p>
                      <a:pPr marL="63500" marR="0">
                        <a:lnSpc>
                          <a:spcPct val="115000"/>
                        </a:lnSpc>
                        <a:spcBef>
                          <a:spcPts val="0"/>
                        </a:spcBef>
                        <a:spcAft>
                          <a:spcPts val="0"/>
                        </a:spcAft>
                      </a:pPr>
                      <a:r>
                        <a:rPr lang="en-US" sz="1400" b="1" dirty="0" err="1"/>
                        <a:t>Thevar</a:t>
                      </a:r>
                      <a:r>
                        <a:rPr lang="en-US" sz="1400" b="1" dirty="0"/>
                        <a:t> Total</a:t>
                      </a:r>
                      <a:endParaRPr lang="en-US" sz="2000" b="1"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1400" b="1" dirty="0" err="1"/>
                        <a:t>Konar</a:t>
                      </a:r>
                      <a:endParaRPr lang="en-US" sz="2000" b="1"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15000"/>
                        </a:lnSpc>
                        <a:spcBef>
                          <a:spcPts val="0"/>
                        </a:spcBef>
                        <a:spcAft>
                          <a:spcPts val="0"/>
                        </a:spcAft>
                      </a:pPr>
                      <a:r>
                        <a:rPr lang="en-US" sz="1400" b="1" dirty="0" err="1"/>
                        <a:t>Pallar</a:t>
                      </a:r>
                      <a:r>
                        <a:rPr lang="en-US" sz="1400" b="1" dirty="0"/>
                        <a:t> (Hindu)</a:t>
                      </a:r>
                      <a:endParaRPr lang="en-US" sz="2000" b="1" dirty="0">
                        <a:latin typeface="Calibri"/>
                        <a:ea typeface="Times New Roman"/>
                        <a:cs typeface="Mangal"/>
                      </a:endParaRPr>
                    </a:p>
                  </a:txBody>
                  <a:tcPr marL="0" marR="0" marT="0" marB="0" anchor="b"/>
                </a:tc>
                <a:tc hMerge="1">
                  <a:txBody>
                    <a:bodyPr/>
                    <a:lstStyle/>
                    <a:p>
                      <a:endParaRPr lang="en-US"/>
                    </a:p>
                  </a:txBody>
                  <a:tcPr/>
                </a:tc>
                <a:tc gridSpan="3">
                  <a:txBody>
                    <a:bodyPr/>
                    <a:lstStyle/>
                    <a:p>
                      <a:pPr marL="0" marR="0" algn="ctr">
                        <a:lnSpc>
                          <a:spcPct val="115000"/>
                        </a:lnSpc>
                        <a:spcBef>
                          <a:spcPts val="0"/>
                        </a:spcBef>
                        <a:spcAft>
                          <a:spcPts val="0"/>
                        </a:spcAft>
                      </a:pPr>
                      <a:r>
                        <a:rPr lang="en-US" sz="1400" b="1" dirty="0" err="1"/>
                        <a:t>Pallar</a:t>
                      </a:r>
                      <a:endParaRPr lang="en-US" sz="2000" b="1" dirty="0">
                        <a:latin typeface="Calibri"/>
                        <a:ea typeface="Times New Roman"/>
                        <a:cs typeface="Mangal"/>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400" b="1" dirty="0"/>
                        <a:t>All Village</a:t>
                      </a:r>
                      <a:endParaRPr lang="en-US" sz="2000" b="1" dirty="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t>1</a:t>
                      </a:r>
                      <a:r>
                        <a:rPr lang="en-US" sz="1400" dirty="0"/>
                        <a:t>.</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Professional</a:t>
                      </a:r>
                      <a:endParaRPr lang="en-US" sz="2000" dirty="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6(1)</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7</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(2.1)</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23</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(2.5)</a:t>
                      </a:r>
                      <a:endParaRPr lang="en-US" sz="2000">
                        <a:latin typeface="Calibri"/>
                        <a:ea typeface="Times New Roman"/>
                        <a:cs typeface="Mangal"/>
                      </a:endParaRPr>
                    </a:p>
                  </a:txBody>
                  <a:tcPr marL="0" marR="0" marT="0" marB="0" anchor="b"/>
                </a:tc>
                <a:tc gridSpan="2">
                  <a:txBody>
                    <a:bodyPr/>
                    <a:lstStyle/>
                    <a:p>
                      <a:pPr marL="111125" marR="0" algn="ctr">
                        <a:lnSpc>
                          <a:spcPct val="100000"/>
                        </a:lnSpc>
                        <a:spcBef>
                          <a:spcPts val="0"/>
                        </a:spcBef>
                        <a:spcAft>
                          <a:spcPts val="0"/>
                        </a:spcAft>
                      </a:pPr>
                      <a:r>
                        <a:rPr lang="en-US" sz="1400"/>
                        <a:t>21</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38100" marR="0">
                        <a:lnSpc>
                          <a:spcPct val="100000"/>
                        </a:lnSpc>
                        <a:spcBef>
                          <a:spcPts val="0"/>
                        </a:spcBef>
                        <a:spcAft>
                          <a:spcPts val="0"/>
                        </a:spcAft>
                      </a:pPr>
                      <a:r>
                        <a:rPr lang="en-US" sz="1400"/>
                        <a:t>(4.3)</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dirty="0"/>
                        <a:t>83 (2.9)</a:t>
                      </a:r>
                      <a:endParaRPr lang="en-US" sz="2000" dirty="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t>2</a:t>
                      </a:r>
                      <a:r>
                        <a:rPr lang="en-US" sz="1400" dirty="0"/>
                        <a:t>.</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Administrative</a:t>
                      </a:r>
                      <a:endParaRPr lang="en-US" sz="2000" dirty="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1 (0.2)</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6</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(1.8)</a:t>
                      </a:r>
                      <a:endParaRPr lang="en-US" sz="200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9 (1.0)</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136525" marR="0" algn="ctr">
                        <a:lnSpc>
                          <a:spcPct val="100000"/>
                        </a:lnSpc>
                        <a:spcBef>
                          <a:spcPts val="0"/>
                        </a:spcBef>
                        <a:spcAft>
                          <a:spcPts val="0"/>
                        </a:spcAft>
                      </a:pPr>
                      <a:r>
                        <a:rPr lang="en-US" sz="1400"/>
                        <a:t>1</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(0.2)</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dirty="0"/>
                        <a:t>0.8)</a:t>
                      </a:r>
                      <a:endParaRPr lang="en-US" sz="2000" dirty="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t>3</a:t>
                      </a:r>
                      <a:r>
                        <a:rPr lang="en-US" sz="1400" dirty="0"/>
                        <a:t>.</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Clerical</a:t>
                      </a:r>
                      <a:endParaRPr lang="en-US" sz="2000" dirty="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14</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(2.3)</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7</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(2.1)</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17</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(1.8)</a:t>
                      </a:r>
                      <a:endParaRPr lang="en-US" sz="2000">
                        <a:latin typeface="Calibri"/>
                        <a:ea typeface="Times New Roman"/>
                        <a:cs typeface="Mangal"/>
                      </a:endParaRPr>
                    </a:p>
                  </a:txBody>
                  <a:tcPr marL="0" marR="0" marT="0" marB="0" anchor="b"/>
                </a:tc>
                <a:tc>
                  <a:txBody>
                    <a:bodyPr/>
                    <a:lstStyle/>
                    <a:p>
                      <a:pPr marL="136525" marR="0" algn="ctr">
                        <a:lnSpc>
                          <a:spcPct val="100000"/>
                        </a:lnSpc>
                        <a:spcBef>
                          <a:spcPts val="0"/>
                        </a:spcBef>
                        <a:spcAft>
                          <a:spcPts val="0"/>
                        </a:spcAft>
                      </a:pPr>
                      <a:r>
                        <a:rPr lang="en-US" sz="1400"/>
                        <a:t>9</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(1.8)</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dirty="0"/>
                        <a:t>2.4)</a:t>
                      </a:r>
                      <a:endParaRPr lang="en-US" sz="2000" dirty="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t>4</a:t>
                      </a:r>
                      <a:r>
                        <a:rPr lang="en-US" sz="1400" dirty="0"/>
                        <a:t>.</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Sales Workers</a:t>
                      </a:r>
                      <a:endParaRPr lang="en-US" sz="2000" dirty="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39</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(6.3)</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9</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(2.6)</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19</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(2.0)</a:t>
                      </a:r>
                      <a:endParaRPr lang="en-US" sz="2000">
                        <a:latin typeface="Calibri"/>
                        <a:ea typeface="Times New Roman"/>
                        <a:cs typeface="Mangal"/>
                      </a:endParaRPr>
                    </a:p>
                  </a:txBody>
                  <a:tcPr marL="0" marR="0" marT="0" marB="0" anchor="b"/>
                </a:tc>
                <a:tc>
                  <a:txBody>
                    <a:bodyPr/>
                    <a:lstStyle/>
                    <a:p>
                      <a:pPr marL="136525" marR="0" algn="ctr">
                        <a:lnSpc>
                          <a:spcPct val="100000"/>
                        </a:lnSpc>
                        <a:spcBef>
                          <a:spcPts val="0"/>
                        </a:spcBef>
                        <a:spcAft>
                          <a:spcPts val="0"/>
                        </a:spcAft>
                      </a:pPr>
                      <a:r>
                        <a:rPr lang="en-US" sz="1400"/>
                        <a:t>9</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(1.8)</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dirty="0"/>
                        <a:t>.0)</a:t>
                      </a:r>
                      <a:endParaRPr lang="en-US" sz="2000" dirty="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t>5</a:t>
                      </a:r>
                      <a:r>
                        <a:rPr lang="en-US" sz="1400" dirty="0"/>
                        <a:t>.</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Service Workers</a:t>
                      </a:r>
                      <a:endParaRPr lang="en-US" sz="2000" dirty="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27</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(4.3)</a:t>
                      </a:r>
                      <a:endParaRPr lang="en-US" sz="200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17 (5.0)</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19</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(2.0)</a:t>
                      </a:r>
                      <a:endParaRPr lang="en-US" sz="2000">
                        <a:latin typeface="Calibri"/>
                        <a:ea typeface="Times New Roman"/>
                        <a:cs typeface="Mangal"/>
                      </a:endParaRPr>
                    </a:p>
                  </a:txBody>
                  <a:tcPr marL="0" marR="0" marT="0" marB="0" anchor="b"/>
                </a:tc>
                <a:tc>
                  <a:txBody>
                    <a:bodyPr/>
                    <a:lstStyle/>
                    <a:p>
                      <a:pPr marL="136525" marR="0" algn="ctr">
                        <a:lnSpc>
                          <a:spcPct val="100000"/>
                        </a:lnSpc>
                        <a:spcBef>
                          <a:spcPts val="0"/>
                        </a:spcBef>
                        <a:spcAft>
                          <a:spcPts val="0"/>
                        </a:spcAft>
                      </a:pPr>
                      <a:r>
                        <a:rPr lang="en-US" sz="1400"/>
                        <a:t>6</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(1.2)</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.0)</a:t>
                      </a:r>
                      <a:endParaRPr lang="en-US" sz="200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t>6</a:t>
                      </a:r>
                      <a:r>
                        <a:rPr lang="en-US" sz="1400" dirty="0"/>
                        <a:t>.</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Cultivators</a:t>
                      </a:r>
                      <a:endParaRPr lang="en-US" sz="2000" dirty="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90 (14.5)</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dirty="0"/>
                        <a:t>54</a:t>
                      </a:r>
                      <a:endParaRPr lang="en-US" sz="2000" dirty="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(15.9)</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266</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(28.4)</a:t>
                      </a:r>
                      <a:endParaRPr lang="en-US" sz="2000">
                        <a:latin typeface="Calibri"/>
                        <a:ea typeface="Times New Roman"/>
                        <a:cs typeface="Mangal"/>
                      </a:endParaRPr>
                    </a:p>
                  </a:txBody>
                  <a:tcPr marL="0" marR="0" marT="0" marB="0" anchor="b"/>
                </a:tc>
                <a:tc gridSpan="2">
                  <a:txBody>
                    <a:bodyPr/>
                    <a:lstStyle/>
                    <a:p>
                      <a:pPr marL="47625" marR="0" algn="ctr">
                        <a:lnSpc>
                          <a:spcPct val="100000"/>
                        </a:lnSpc>
                        <a:spcBef>
                          <a:spcPts val="0"/>
                        </a:spcBef>
                        <a:spcAft>
                          <a:spcPts val="0"/>
                        </a:spcAft>
                      </a:pPr>
                      <a:r>
                        <a:rPr lang="en-US" sz="1400"/>
                        <a:t>171</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38100" marR="0">
                        <a:lnSpc>
                          <a:spcPct val="100000"/>
                        </a:lnSpc>
                        <a:spcBef>
                          <a:spcPts val="0"/>
                        </a:spcBef>
                        <a:spcAft>
                          <a:spcPts val="0"/>
                        </a:spcAft>
                      </a:pPr>
                      <a:r>
                        <a:rPr lang="en-US" sz="1400"/>
                        <a:t>(35.0)</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616 (21.2)</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dirty="0"/>
                        <a:t>6a. Agricultural Laborer</a:t>
                      </a:r>
                      <a:endParaRPr lang="en-US" sz="2000" dirty="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50</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(8.1)</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41</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(12.1)</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dirty="0"/>
                        <a:t>100</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(10.7)</a:t>
                      </a:r>
                      <a:endParaRPr lang="en-US" sz="2000">
                        <a:latin typeface="Calibri"/>
                        <a:ea typeface="Times New Roman"/>
                        <a:cs typeface="Mangal"/>
                      </a:endParaRPr>
                    </a:p>
                  </a:txBody>
                  <a:tcPr marL="0" marR="0" marT="0" marB="0" anchor="b"/>
                </a:tc>
                <a:tc gridSpan="2">
                  <a:txBody>
                    <a:bodyPr/>
                    <a:lstStyle/>
                    <a:p>
                      <a:pPr marL="111125" marR="0" algn="ctr">
                        <a:lnSpc>
                          <a:spcPct val="100000"/>
                        </a:lnSpc>
                        <a:spcBef>
                          <a:spcPts val="0"/>
                        </a:spcBef>
                        <a:spcAft>
                          <a:spcPts val="0"/>
                        </a:spcAft>
                      </a:pPr>
                      <a:r>
                        <a:rPr lang="en-US" sz="1400"/>
                        <a:t>21</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38100" marR="0">
                        <a:lnSpc>
                          <a:spcPct val="100000"/>
                        </a:lnSpc>
                        <a:spcBef>
                          <a:spcPts val="0"/>
                        </a:spcBef>
                        <a:spcAft>
                          <a:spcPts val="0"/>
                        </a:spcAft>
                      </a:pPr>
                      <a:r>
                        <a:rPr lang="en-US" sz="1400"/>
                        <a:t>(4.3)</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245 (8.4)</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dirty="0"/>
                        <a:t>6b. Agricultural related</a:t>
                      </a:r>
                      <a:endParaRPr lang="en-US" sz="2000"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a:t>62 (10.0)</a:t>
                      </a:r>
                      <a:endParaRPr lang="en-US" sz="200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a:t>18 (5.3)</a:t>
                      </a:r>
                      <a:endParaRPr lang="en-US" sz="200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a:t>7 (0.7)</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136525" marR="0" algn="ctr">
                        <a:lnSpc>
                          <a:spcPct val="100000"/>
                        </a:lnSpc>
                        <a:spcBef>
                          <a:spcPts val="0"/>
                        </a:spcBef>
                        <a:spcAft>
                          <a:spcPts val="0"/>
                        </a:spcAft>
                      </a:pPr>
                      <a:r>
                        <a:rPr lang="en-US" sz="1400"/>
                        <a:t>2</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(0.4)</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3.3)</a:t>
                      </a:r>
                      <a:endParaRPr lang="en-US" sz="2000">
                        <a:latin typeface="Calibri"/>
                        <a:ea typeface="Times New Roman"/>
                        <a:cs typeface="Mangal"/>
                      </a:endParaRPr>
                    </a:p>
                  </a:txBody>
                  <a:tcPr marL="0" marR="0" marT="0" marB="0" anchor="b"/>
                </a:tc>
              </a:tr>
              <a:tr h="243840">
                <a:tc>
                  <a:txBody>
                    <a:bodyPr/>
                    <a:lstStyle/>
                    <a:p>
                      <a:pPr marL="63500" marR="0">
                        <a:lnSpc>
                          <a:spcPts val="975"/>
                        </a:lnSpc>
                        <a:spcBef>
                          <a:spcPts val="0"/>
                        </a:spcBef>
                        <a:spcAft>
                          <a:spcPts val="0"/>
                        </a:spcAft>
                      </a:pPr>
                      <a:r>
                        <a:rPr lang="en-US" sz="1400" dirty="0" smtClean="0">
                          <a:latin typeface="Calibri"/>
                          <a:ea typeface="Times New Roman"/>
                          <a:cs typeface="Mangal"/>
                        </a:rPr>
                        <a:t>7</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Production (a)</a:t>
                      </a:r>
                      <a:endParaRPr lang="en-US" sz="2000" dirty="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105</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(16.9)</a:t>
                      </a:r>
                      <a:endParaRPr lang="en-US" sz="200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40 (11.8)</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110</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(11.8)</a:t>
                      </a:r>
                      <a:endParaRPr lang="en-US" sz="2000">
                        <a:latin typeface="Calibri"/>
                        <a:ea typeface="Times New Roman"/>
                        <a:cs typeface="Mangal"/>
                      </a:endParaRPr>
                    </a:p>
                  </a:txBody>
                  <a:tcPr marL="0" marR="0" marT="0" marB="0" anchor="b"/>
                </a:tc>
                <a:tc>
                  <a:txBody>
                    <a:bodyPr/>
                    <a:lstStyle/>
                    <a:p>
                      <a:pPr marL="73025" marR="0" algn="ctr">
                        <a:lnSpc>
                          <a:spcPct val="100000"/>
                        </a:lnSpc>
                        <a:spcBef>
                          <a:spcPts val="0"/>
                        </a:spcBef>
                        <a:spcAft>
                          <a:spcPts val="0"/>
                        </a:spcAft>
                      </a:pPr>
                      <a:r>
                        <a:rPr lang="en-US" sz="1400"/>
                        <a:t>53</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(10.9)</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5.0)</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dirty="0" smtClean="0"/>
                        <a:t>8</a:t>
                      </a:r>
                      <a:r>
                        <a:rPr lang="en-US" sz="1400" dirty="0"/>
                        <a:t>. Production (b)</a:t>
                      </a:r>
                      <a:endParaRPr lang="en-US" sz="2000"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a:t>8 (1.3)</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8</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(2.4)</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12</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(1.3)</a:t>
                      </a:r>
                      <a:endParaRPr lang="en-US" sz="2000">
                        <a:latin typeface="Calibri"/>
                        <a:ea typeface="Times New Roman"/>
                        <a:cs typeface="Mangal"/>
                      </a:endParaRPr>
                    </a:p>
                  </a:txBody>
                  <a:tcPr marL="0" marR="0" marT="0" marB="0" anchor="b"/>
                </a:tc>
                <a:tc gridSpan="3">
                  <a:txBody>
                    <a:bodyPr/>
                    <a:lstStyle/>
                    <a:p>
                      <a:pPr marL="0" marR="0" algn="ctr">
                        <a:lnSpc>
                          <a:spcPct val="100000"/>
                        </a:lnSpc>
                        <a:spcBef>
                          <a:spcPts val="0"/>
                        </a:spcBef>
                        <a:spcAft>
                          <a:spcPts val="0"/>
                        </a:spcAft>
                      </a:pPr>
                      <a:r>
                        <a:rPr lang="en-US" sz="1400"/>
                        <a:t>11 (2.3)</a:t>
                      </a:r>
                      <a:endParaRPr lang="en-US" sz="2000">
                        <a:latin typeface="Calibri"/>
                        <a:ea typeface="Times New Roman"/>
                        <a:cs typeface="Mangal"/>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lgn="ctr">
                        <a:lnSpc>
                          <a:spcPct val="100000"/>
                        </a:lnSpc>
                        <a:spcBef>
                          <a:spcPts val="0"/>
                        </a:spcBef>
                        <a:spcAft>
                          <a:spcPts val="0"/>
                        </a:spcAft>
                      </a:pPr>
                      <a:r>
                        <a:rPr lang="en-US" sz="1400"/>
                        <a:t>154 (5.3)</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dirty="0"/>
                        <a:t>9a. Drivers</a:t>
                      </a:r>
                      <a:endParaRPr lang="en-US" sz="2000" dirty="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22</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(3.5)</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9</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(2.6)</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29</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(3.1)</a:t>
                      </a:r>
                      <a:endParaRPr lang="en-US" sz="2000">
                        <a:latin typeface="Calibri"/>
                        <a:ea typeface="Times New Roman"/>
                        <a:cs typeface="Mangal"/>
                      </a:endParaRPr>
                    </a:p>
                  </a:txBody>
                  <a:tcPr marL="0" marR="0" marT="0" marB="0" anchor="b"/>
                </a:tc>
                <a:tc gridSpan="2">
                  <a:txBody>
                    <a:bodyPr/>
                    <a:lstStyle/>
                    <a:p>
                      <a:pPr marL="111125" marR="0" algn="ctr">
                        <a:lnSpc>
                          <a:spcPct val="100000"/>
                        </a:lnSpc>
                        <a:spcBef>
                          <a:spcPts val="0"/>
                        </a:spcBef>
                        <a:spcAft>
                          <a:spcPts val="0"/>
                        </a:spcAft>
                      </a:pPr>
                      <a:r>
                        <a:rPr lang="en-US" sz="1400"/>
                        <a:t>25</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38100" marR="0">
                        <a:lnSpc>
                          <a:spcPct val="100000"/>
                        </a:lnSpc>
                        <a:spcBef>
                          <a:spcPts val="0"/>
                        </a:spcBef>
                        <a:spcAft>
                          <a:spcPts val="0"/>
                        </a:spcAft>
                      </a:pPr>
                      <a:r>
                        <a:rPr lang="en-US" sz="1400"/>
                        <a:t>(5.1)</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97 (3.3)</a:t>
                      </a:r>
                      <a:endParaRPr lang="en-US" sz="2000">
                        <a:latin typeface="Calibri"/>
                        <a:ea typeface="Times New Roman"/>
                        <a:cs typeface="Mangal"/>
                      </a:endParaRPr>
                    </a:p>
                  </a:txBody>
                  <a:tcPr marL="0" marR="0" marT="0" marB="0" anchor="b"/>
                </a:tc>
              </a:tr>
              <a:tr h="243840">
                <a:tc>
                  <a:txBody>
                    <a:bodyPr/>
                    <a:lstStyle/>
                    <a:p>
                      <a:pPr marL="63500" marR="0">
                        <a:lnSpc>
                          <a:spcPct val="115000"/>
                        </a:lnSpc>
                        <a:spcBef>
                          <a:spcPts val="0"/>
                        </a:spcBef>
                        <a:spcAft>
                          <a:spcPts val="0"/>
                        </a:spcAft>
                      </a:pPr>
                      <a:r>
                        <a:rPr lang="en-US" sz="1400" dirty="0" smtClean="0"/>
                        <a:t>9</a:t>
                      </a:r>
                      <a:endParaRPr lang="en-US" sz="2000" dirty="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dirty="0"/>
                        <a:t>Construction</a:t>
                      </a:r>
                      <a:endParaRPr lang="en-US" sz="2000" dirty="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26</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(4.2)</a:t>
                      </a:r>
                      <a:endParaRPr lang="en-US" sz="200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16 (4.7)</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60</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(6.4)</a:t>
                      </a:r>
                      <a:endParaRPr lang="en-US" sz="2000">
                        <a:latin typeface="Calibri"/>
                        <a:ea typeface="Times New Roman"/>
                        <a:cs typeface="Mangal"/>
                      </a:endParaRPr>
                    </a:p>
                  </a:txBody>
                  <a:tcPr marL="0" marR="0" marT="0" marB="0" anchor="b"/>
                </a:tc>
                <a:tc gridSpan="2">
                  <a:txBody>
                    <a:bodyPr/>
                    <a:lstStyle/>
                    <a:p>
                      <a:pPr marL="111125" marR="0" algn="ctr">
                        <a:lnSpc>
                          <a:spcPct val="100000"/>
                        </a:lnSpc>
                        <a:spcBef>
                          <a:spcPts val="0"/>
                        </a:spcBef>
                        <a:spcAft>
                          <a:spcPts val="0"/>
                        </a:spcAft>
                      </a:pPr>
                      <a:r>
                        <a:rPr lang="en-US" sz="1400"/>
                        <a:t>34</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38100" marR="0">
                        <a:lnSpc>
                          <a:spcPct val="100000"/>
                        </a:lnSpc>
                        <a:spcBef>
                          <a:spcPts val="0"/>
                        </a:spcBef>
                        <a:spcAft>
                          <a:spcPts val="0"/>
                        </a:spcAft>
                      </a:pPr>
                      <a:r>
                        <a:rPr lang="en-US" sz="1400"/>
                        <a:t>(7.0)</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167 (5.7)</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dirty="0"/>
                        <a:t>9c. General Labor</a:t>
                      </a:r>
                      <a:endParaRPr lang="en-US" sz="2000" dirty="0">
                        <a:latin typeface="Calibri"/>
                        <a:ea typeface="Times New Roman"/>
                        <a:cs typeface="Mangal"/>
                      </a:endParaRPr>
                    </a:p>
                  </a:txBody>
                  <a:tcPr marL="0" marR="0" marT="0" marB="0" anchor="b"/>
                </a:tc>
                <a:tc hMerge="1">
                  <a:txBody>
                    <a:bodyPr/>
                    <a:lstStyle/>
                    <a:p>
                      <a:endParaRPr lang="en-US"/>
                    </a:p>
                  </a:txBody>
                  <a:tcPr/>
                </a:tc>
                <a:tc>
                  <a:txBody>
                    <a:bodyPr/>
                    <a:lstStyle/>
                    <a:p>
                      <a:pPr marL="0" marR="0" algn="r">
                        <a:lnSpc>
                          <a:spcPct val="100000"/>
                        </a:lnSpc>
                        <a:spcBef>
                          <a:spcPts val="0"/>
                        </a:spcBef>
                        <a:spcAft>
                          <a:spcPts val="0"/>
                        </a:spcAft>
                      </a:pPr>
                      <a:r>
                        <a:rPr lang="en-US" sz="1400"/>
                        <a:t>141</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(22.7)</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92</a:t>
                      </a:r>
                      <a:endParaRPr lang="en-US" sz="2000">
                        <a:latin typeface="Calibri"/>
                        <a:ea typeface="Times New Roman"/>
                        <a:cs typeface="Mangal"/>
                      </a:endParaRPr>
                    </a:p>
                  </a:txBody>
                  <a:tcPr marL="0" marR="0" marT="0" marB="0" anchor="b"/>
                </a:tc>
                <a:tc>
                  <a:txBody>
                    <a:bodyPr/>
                    <a:lstStyle/>
                    <a:p>
                      <a:pPr marL="25400" marR="0">
                        <a:lnSpc>
                          <a:spcPct val="100000"/>
                        </a:lnSpc>
                        <a:spcBef>
                          <a:spcPts val="0"/>
                        </a:spcBef>
                        <a:spcAft>
                          <a:spcPts val="0"/>
                        </a:spcAft>
                      </a:pPr>
                      <a:r>
                        <a:rPr lang="en-US" sz="1400"/>
                        <a:t>(27.1)</a:t>
                      </a:r>
                      <a:endParaRPr lang="en-US" sz="2000">
                        <a:latin typeface="Calibri"/>
                        <a:ea typeface="Times New Roman"/>
                        <a:cs typeface="Mangal"/>
                      </a:endParaRPr>
                    </a:p>
                  </a:txBody>
                  <a:tcPr marL="0" marR="0" marT="0" marB="0" anchor="b"/>
                </a:tc>
                <a:tc>
                  <a:txBody>
                    <a:bodyPr/>
                    <a:lstStyle/>
                    <a:p>
                      <a:pPr marL="0" marR="0" algn="r">
                        <a:lnSpc>
                          <a:spcPct val="100000"/>
                        </a:lnSpc>
                        <a:spcBef>
                          <a:spcPts val="0"/>
                        </a:spcBef>
                        <a:spcAft>
                          <a:spcPts val="0"/>
                        </a:spcAft>
                      </a:pPr>
                      <a:r>
                        <a:rPr lang="en-US" sz="1400"/>
                        <a:t>181</a:t>
                      </a:r>
                      <a:endParaRPr lang="en-US" sz="2000">
                        <a:latin typeface="Calibri"/>
                        <a:ea typeface="Times New Roman"/>
                        <a:cs typeface="Mangal"/>
                      </a:endParaRPr>
                    </a:p>
                  </a:txBody>
                  <a:tcPr marL="0" marR="0" marT="0" marB="0" anchor="b"/>
                </a:tc>
                <a:tc>
                  <a:txBody>
                    <a:bodyPr/>
                    <a:lstStyle/>
                    <a:p>
                      <a:pPr marL="12700" marR="0">
                        <a:lnSpc>
                          <a:spcPct val="100000"/>
                        </a:lnSpc>
                        <a:spcBef>
                          <a:spcPts val="0"/>
                        </a:spcBef>
                        <a:spcAft>
                          <a:spcPts val="0"/>
                        </a:spcAft>
                      </a:pPr>
                      <a:r>
                        <a:rPr lang="en-US" sz="1400"/>
                        <a:t>(19.4)</a:t>
                      </a:r>
                      <a:endParaRPr lang="en-US" sz="2000">
                        <a:latin typeface="Calibri"/>
                        <a:ea typeface="Times New Roman"/>
                        <a:cs typeface="Mangal"/>
                      </a:endParaRPr>
                    </a:p>
                  </a:txBody>
                  <a:tcPr marL="0" marR="0" marT="0" marB="0" anchor="b"/>
                </a:tc>
                <a:tc>
                  <a:txBody>
                    <a:bodyPr/>
                    <a:lstStyle/>
                    <a:p>
                      <a:pPr marL="73025" marR="0" algn="ctr">
                        <a:lnSpc>
                          <a:spcPct val="100000"/>
                        </a:lnSpc>
                        <a:spcBef>
                          <a:spcPts val="0"/>
                        </a:spcBef>
                        <a:spcAft>
                          <a:spcPts val="0"/>
                        </a:spcAft>
                      </a:pPr>
                      <a:r>
                        <a:rPr lang="en-US" sz="1400"/>
                        <a:t>78</a:t>
                      </a:r>
                      <a:endParaRPr lang="en-US" sz="2000">
                        <a:latin typeface="Calibri"/>
                        <a:ea typeface="Times New Roman"/>
                        <a:cs typeface="Mangal"/>
                      </a:endParaRPr>
                    </a:p>
                  </a:txBody>
                  <a:tcPr marL="0" marR="0" marT="0" marB="0" anchor="b"/>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0">
                        <a:lnSpc>
                          <a:spcPct val="100000"/>
                        </a:lnSpc>
                        <a:spcBef>
                          <a:spcPts val="0"/>
                        </a:spcBef>
                        <a:spcAft>
                          <a:spcPts val="0"/>
                        </a:spcAft>
                      </a:pPr>
                      <a:r>
                        <a:rPr lang="en-US" sz="1400"/>
                        <a:t>(16.0)</a:t>
                      </a:r>
                      <a:endParaRPr lang="en-US" sz="2000">
                        <a:latin typeface="Calibri"/>
                        <a:ea typeface="Times New Roman"/>
                        <a:cs typeface="Mangal"/>
                      </a:endParaRPr>
                    </a:p>
                  </a:txBody>
                  <a:tcPr marL="0" marR="0" marT="0" marB="0" anchor="b"/>
                </a:tc>
                <a:tc>
                  <a:txBody>
                    <a:bodyPr/>
                    <a:lstStyle/>
                    <a:p>
                      <a:pPr marL="0" marR="0" algn="ctr">
                        <a:lnSpc>
                          <a:spcPct val="100000"/>
                        </a:lnSpc>
                        <a:spcBef>
                          <a:spcPts val="0"/>
                        </a:spcBef>
                        <a:spcAft>
                          <a:spcPts val="0"/>
                        </a:spcAft>
                      </a:pPr>
                      <a:r>
                        <a:rPr lang="en-US" sz="1400"/>
                        <a:t>579 (19.9)</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dirty="0"/>
                        <a:t>Total Labor force</a:t>
                      </a:r>
                      <a:endParaRPr lang="en-US" sz="2000"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a:t>621</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a:txBody>
                    <a:bodyPr/>
                    <a:lstStyle/>
                    <a:p>
                      <a:pPr marL="0" marR="225425" algn="ctr">
                        <a:lnSpc>
                          <a:spcPct val="100000"/>
                        </a:lnSpc>
                        <a:spcBef>
                          <a:spcPts val="0"/>
                        </a:spcBef>
                        <a:spcAft>
                          <a:spcPts val="0"/>
                        </a:spcAft>
                      </a:pPr>
                      <a:r>
                        <a:rPr lang="en-US" sz="1400"/>
                        <a:t>340</a:t>
                      </a:r>
                      <a:endParaRPr lang="en-US" sz="2000">
                        <a:latin typeface="Calibri"/>
                        <a:ea typeface="Times New Roman"/>
                        <a:cs typeface="Mangal"/>
                      </a:endParaRPr>
                    </a:p>
                  </a:txBody>
                  <a:tcPr marL="0" marR="0" marT="0" marB="0" anchor="b"/>
                </a:tc>
                <a:tc gridSpan="2">
                  <a:txBody>
                    <a:bodyPr/>
                    <a:lstStyle/>
                    <a:p>
                      <a:pPr marL="0" marR="0" algn="ctr">
                        <a:lnSpc>
                          <a:spcPct val="100000"/>
                        </a:lnSpc>
                        <a:spcBef>
                          <a:spcPts val="0"/>
                        </a:spcBef>
                        <a:spcAft>
                          <a:spcPts val="0"/>
                        </a:spcAft>
                      </a:pPr>
                      <a:r>
                        <a:rPr lang="en-US" sz="1400"/>
                        <a:t>935</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nSpc>
                          <a:spcPct val="100000"/>
                        </a:lnSpc>
                        <a:spcBef>
                          <a:spcPts val="0"/>
                        </a:spcBef>
                        <a:spcAft>
                          <a:spcPts val="0"/>
                        </a:spcAft>
                      </a:pPr>
                      <a:endParaRPr lang="en-US" sz="1600">
                        <a:latin typeface="Times New Roman"/>
                        <a:ea typeface="Times New Roman"/>
                        <a:cs typeface="Mangal"/>
                      </a:endParaRPr>
                    </a:p>
                  </a:txBody>
                  <a:tcPr marL="0" marR="0" marT="0" marB="0" anchor="b"/>
                </a:tc>
                <a:tc gridSpan="2">
                  <a:txBody>
                    <a:bodyPr/>
                    <a:lstStyle/>
                    <a:p>
                      <a:pPr marL="0" marR="174625" algn="ctr">
                        <a:lnSpc>
                          <a:spcPct val="100000"/>
                        </a:lnSpc>
                        <a:spcBef>
                          <a:spcPts val="0"/>
                        </a:spcBef>
                        <a:spcAft>
                          <a:spcPts val="0"/>
                        </a:spcAft>
                      </a:pPr>
                      <a:r>
                        <a:rPr lang="en-US" sz="1400"/>
                        <a:t>488</a:t>
                      </a:r>
                      <a:endParaRPr lang="en-US" sz="2000">
                        <a:latin typeface="Calibri"/>
                        <a:ea typeface="Times New Roman"/>
                        <a:cs typeface="Mangal"/>
                      </a:endParaRPr>
                    </a:p>
                  </a:txBody>
                  <a:tcPr marL="0" marR="0" marT="0" marB="0" anchor="b"/>
                </a:tc>
                <a:tc hMerge="1">
                  <a:txBody>
                    <a:bodyPr/>
                    <a:lstStyle/>
                    <a:p>
                      <a:endParaRPr lang="en-US"/>
                    </a:p>
                  </a:txBody>
                  <a:tcPr/>
                </a:tc>
                <a:tc>
                  <a:txBody>
                    <a:bodyPr/>
                    <a:lstStyle/>
                    <a:p>
                      <a:pPr marL="0" marR="0" algn="ctr">
                        <a:lnSpc>
                          <a:spcPct val="100000"/>
                        </a:lnSpc>
                        <a:spcBef>
                          <a:spcPts val="0"/>
                        </a:spcBef>
                        <a:spcAft>
                          <a:spcPts val="0"/>
                        </a:spcAft>
                      </a:pPr>
                      <a:r>
                        <a:rPr lang="en-US" sz="1400"/>
                        <a:t>2906</a:t>
                      </a:r>
                      <a:endParaRPr lang="en-US" sz="2000">
                        <a:latin typeface="Calibri"/>
                        <a:ea typeface="Times New Roman"/>
                        <a:cs typeface="Mangal"/>
                      </a:endParaRPr>
                    </a:p>
                  </a:txBody>
                  <a:tcPr marL="0" marR="0" marT="0" marB="0" anchor="b"/>
                </a:tc>
              </a:tr>
              <a:tr h="243840">
                <a:tc gridSpan="2">
                  <a:txBody>
                    <a:bodyPr/>
                    <a:lstStyle/>
                    <a:p>
                      <a:pPr marL="63500" marR="0">
                        <a:lnSpc>
                          <a:spcPct val="100000"/>
                        </a:lnSpc>
                        <a:spcBef>
                          <a:spcPts val="0"/>
                        </a:spcBef>
                        <a:spcAft>
                          <a:spcPts val="0"/>
                        </a:spcAft>
                      </a:pPr>
                      <a:r>
                        <a:rPr lang="en-US" sz="1400" b="1" dirty="0"/>
                        <a:t>Work </a:t>
                      </a:r>
                      <a:r>
                        <a:rPr lang="en-US" sz="1400" b="1" dirty="0" err="1" smtClean="0"/>
                        <a:t>articipation</a:t>
                      </a:r>
                      <a:endParaRPr lang="en-US" sz="2000" b="1"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b="1" dirty="0"/>
                        <a:t>38.4</a:t>
                      </a:r>
                      <a:endParaRPr lang="en-US" sz="2000" b="1"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b="1" dirty="0"/>
                        <a:t>43.1</a:t>
                      </a:r>
                      <a:endParaRPr lang="en-US" sz="2000" b="1" dirty="0">
                        <a:latin typeface="Calibri"/>
                        <a:ea typeface="Times New Roman"/>
                        <a:cs typeface="Mangal"/>
                      </a:endParaRPr>
                    </a:p>
                  </a:txBody>
                  <a:tcPr marL="0" marR="0" marT="0" marB="0" anchor="b"/>
                </a:tc>
                <a:tc hMerge="1">
                  <a:txBody>
                    <a:bodyPr/>
                    <a:lstStyle/>
                    <a:p>
                      <a:endParaRPr lang="en-US"/>
                    </a:p>
                  </a:txBody>
                  <a:tcPr/>
                </a:tc>
                <a:tc gridSpan="2">
                  <a:txBody>
                    <a:bodyPr/>
                    <a:lstStyle/>
                    <a:p>
                      <a:pPr marL="0" marR="0" algn="ctr">
                        <a:lnSpc>
                          <a:spcPct val="100000"/>
                        </a:lnSpc>
                        <a:spcBef>
                          <a:spcPts val="0"/>
                        </a:spcBef>
                        <a:spcAft>
                          <a:spcPts val="0"/>
                        </a:spcAft>
                      </a:pPr>
                      <a:r>
                        <a:rPr lang="en-US" sz="1400" b="1" dirty="0"/>
                        <a:t>46.3</a:t>
                      </a:r>
                      <a:endParaRPr lang="en-US" sz="2000" b="1" dirty="0">
                        <a:latin typeface="Calibri"/>
                        <a:ea typeface="Times New Roman"/>
                        <a:cs typeface="Mangal"/>
                      </a:endParaRPr>
                    </a:p>
                  </a:txBody>
                  <a:tcPr marL="0" marR="0" marT="0" marB="0" anchor="b"/>
                </a:tc>
                <a:tc hMerge="1">
                  <a:txBody>
                    <a:bodyPr/>
                    <a:lstStyle/>
                    <a:p>
                      <a:endParaRPr lang="en-US"/>
                    </a:p>
                  </a:txBody>
                  <a:tcPr/>
                </a:tc>
                <a:tc gridSpan="3">
                  <a:txBody>
                    <a:bodyPr/>
                    <a:lstStyle/>
                    <a:p>
                      <a:pPr marL="0" marR="0" algn="ctr">
                        <a:lnSpc>
                          <a:spcPct val="100000"/>
                        </a:lnSpc>
                        <a:spcBef>
                          <a:spcPts val="0"/>
                        </a:spcBef>
                        <a:spcAft>
                          <a:spcPts val="0"/>
                        </a:spcAft>
                      </a:pPr>
                      <a:r>
                        <a:rPr lang="en-US" sz="1400" b="1" dirty="0"/>
                        <a:t>46.3</a:t>
                      </a:r>
                      <a:endParaRPr lang="en-US" sz="2000" b="1" dirty="0">
                        <a:latin typeface="Calibri"/>
                        <a:ea typeface="Times New Roman"/>
                        <a:cs typeface="Mangal"/>
                      </a:endParaRPr>
                    </a:p>
                  </a:txBody>
                  <a:tcPr marL="0" marR="0" marT="0" marB="0" anchor="b"/>
                </a:tc>
                <a:tc hMerge="1">
                  <a:txBody>
                    <a:bodyPr/>
                    <a:lstStyle/>
                    <a:p>
                      <a:endParaRPr lang="en-US"/>
                    </a:p>
                  </a:txBody>
                  <a:tcPr/>
                </a:tc>
                <a:tc hMerge="1">
                  <a:txBody>
                    <a:bodyPr/>
                    <a:lstStyle/>
                    <a:p>
                      <a:endParaRPr lang="en-US"/>
                    </a:p>
                  </a:txBody>
                  <a:tcPr/>
                </a:tc>
                <a:tc>
                  <a:txBody>
                    <a:bodyPr/>
                    <a:lstStyle/>
                    <a:p>
                      <a:pPr marL="0" marR="0" algn="ctr">
                        <a:lnSpc>
                          <a:spcPct val="100000"/>
                        </a:lnSpc>
                        <a:spcBef>
                          <a:spcPts val="0"/>
                        </a:spcBef>
                        <a:spcAft>
                          <a:spcPts val="0"/>
                        </a:spcAft>
                      </a:pPr>
                      <a:r>
                        <a:rPr lang="en-US" sz="1400" b="1" dirty="0"/>
                        <a:t>42.2</a:t>
                      </a:r>
                      <a:endParaRPr lang="en-US" sz="2000" b="1" dirty="0">
                        <a:latin typeface="Calibri"/>
                        <a:ea typeface="Times New Roman"/>
                        <a:cs typeface="Mangal"/>
                      </a:endParaRPr>
                    </a:p>
                  </a:txBody>
                  <a:tcPr marL="0" marR="0" marT="0" marB="0" anchor="b"/>
                </a:tc>
              </a:tr>
            </a:tbl>
          </a:graphicData>
        </a:graphic>
      </p:graphicFrame>
      <p:sp>
        <p:nvSpPr>
          <p:cNvPr id="6" name="TextBox 5"/>
          <p:cNvSpPr txBox="1"/>
          <p:nvPr/>
        </p:nvSpPr>
        <p:spPr>
          <a:xfrm>
            <a:off x="304800" y="5410200"/>
            <a:ext cx="8610600" cy="646331"/>
          </a:xfrm>
          <a:prstGeom prst="rect">
            <a:avLst/>
          </a:prstGeom>
          <a:noFill/>
        </p:spPr>
        <p:txBody>
          <a:bodyPr wrap="square" rtlCol="0">
            <a:spAutoFit/>
          </a:bodyPr>
          <a:lstStyle/>
          <a:p>
            <a:r>
              <a:rPr lang="en-US" b="1" i="1" dirty="0" smtClean="0"/>
              <a:t>Source</a:t>
            </a:r>
            <a:r>
              <a:rPr lang="en-US" i="1" dirty="0" smtClean="0"/>
              <a:t>: </a:t>
            </a:r>
            <a:r>
              <a:rPr lang="en-US" dirty="0" smtClean="0"/>
              <a:t>Household census data, 2008 cited in Harris, John, et.al, Rural Urbanism in Tamil Nadu: Notes on a</a:t>
            </a:r>
            <a:r>
              <a:rPr lang="en-US" i="1" dirty="0" smtClean="0"/>
              <a:t> </a:t>
            </a:r>
            <a:r>
              <a:rPr lang="en-US" dirty="0" smtClean="0"/>
              <a:t>“Slater Village”: </a:t>
            </a:r>
            <a:r>
              <a:rPr lang="en-US" dirty="0" err="1" smtClean="0"/>
              <a:t>Gangaikondam</a:t>
            </a:r>
            <a:r>
              <a:rPr lang="en-US" dirty="0" smtClean="0"/>
              <a:t>, 1961-2012, </a:t>
            </a:r>
            <a:r>
              <a:rPr lang="en-US" i="1" dirty="0" smtClean="0"/>
              <a:t>Review of Agrarian Studies.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6934200" y="685800"/>
            <a:ext cx="2133600" cy="2141538"/>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6858000" y="3655149"/>
            <a:ext cx="2209800" cy="1983651"/>
          </a:xfrm>
          <a:prstGeom prst="rect">
            <a:avLst/>
          </a:prstGeom>
          <a:noFill/>
          <a:ln w="9525">
            <a:noFill/>
            <a:miter lim="800000"/>
            <a:headEnd/>
            <a:tailEnd/>
          </a:ln>
        </p:spPr>
      </p:pic>
      <p:pic>
        <p:nvPicPr>
          <p:cNvPr id="90114" name="Picture 2" descr="C:\Users\hp\Desktop\C1\page0001.jpg"/>
          <p:cNvPicPr>
            <a:picLocks noChangeAspect="1" noChangeArrowheads="1"/>
          </p:cNvPicPr>
          <p:nvPr/>
        </p:nvPicPr>
        <p:blipFill>
          <a:blip r:embed="rId4"/>
          <a:srcRect/>
          <a:stretch>
            <a:fillRect/>
          </a:stretch>
        </p:blipFill>
        <p:spPr bwMode="auto">
          <a:xfrm>
            <a:off x="228600" y="76200"/>
            <a:ext cx="6400800" cy="647021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C:\Users\hp\Desktop\C1\page0002.jpg"/>
          <p:cNvPicPr>
            <a:picLocks noChangeAspect="1" noChangeArrowheads="1"/>
          </p:cNvPicPr>
          <p:nvPr/>
        </p:nvPicPr>
        <p:blipFill>
          <a:blip r:embed="rId2"/>
          <a:srcRect/>
          <a:stretch>
            <a:fillRect/>
          </a:stretch>
        </p:blipFill>
        <p:spPr bwMode="auto">
          <a:xfrm>
            <a:off x="3276600" y="228600"/>
            <a:ext cx="2590800" cy="6327648"/>
          </a:xfrm>
          <a:prstGeom prst="rect">
            <a:avLst/>
          </a:prstGeom>
          <a:noFill/>
        </p:spPr>
      </p:pic>
      <p:pic>
        <p:nvPicPr>
          <p:cNvPr id="137219" name="Picture 3" descr="C:\Users\hp\Desktop\C1\page0003.jpg"/>
          <p:cNvPicPr>
            <a:picLocks noChangeAspect="1" noChangeArrowheads="1"/>
          </p:cNvPicPr>
          <p:nvPr/>
        </p:nvPicPr>
        <p:blipFill>
          <a:blip r:embed="rId3"/>
          <a:srcRect/>
          <a:stretch>
            <a:fillRect/>
          </a:stretch>
        </p:blipFill>
        <p:spPr bwMode="auto">
          <a:xfrm>
            <a:off x="5943600" y="228600"/>
            <a:ext cx="2590800" cy="6324600"/>
          </a:xfrm>
          <a:prstGeom prst="rect">
            <a:avLst/>
          </a:prstGeom>
          <a:noFill/>
        </p:spPr>
      </p:pic>
      <p:pic>
        <p:nvPicPr>
          <p:cNvPr id="137220" name="Picture 4" descr="C:\Users\hp\Desktop\C1\page0001.jpg"/>
          <p:cNvPicPr>
            <a:picLocks noChangeAspect="1" noChangeArrowheads="1"/>
          </p:cNvPicPr>
          <p:nvPr/>
        </p:nvPicPr>
        <p:blipFill>
          <a:blip r:embed="rId4"/>
          <a:srcRect/>
          <a:stretch>
            <a:fillRect/>
          </a:stretch>
        </p:blipFill>
        <p:spPr bwMode="auto">
          <a:xfrm>
            <a:off x="152400" y="180110"/>
            <a:ext cx="3176437" cy="6324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99"/>
            <a:ext cx="8229600" cy="2731701"/>
          </a:xfrm>
        </p:spPr>
        <p:txBody>
          <a:bodyPr>
            <a:noAutofit/>
          </a:bodyPr>
          <a:lstStyle/>
          <a:p>
            <a:pPr algn="ctr">
              <a:buNone/>
            </a:pPr>
            <a:r>
              <a:rPr lang="en-US" sz="2000" b="1" dirty="0" smtClean="0">
                <a:latin typeface="Times New Roman" pitchFamily="18" charset="0"/>
                <a:cs typeface="Times New Roman" pitchFamily="18" charset="0"/>
              </a:rPr>
              <a:t>	Glance </a:t>
            </a:r>
            <a:r>
              <a:rPr lang="en-US" sz="2000" b="1" dirty="0" smtClean="0">
                <a:latin typeface="Times New Roman" pitchFamily="18" charset="0"/>
                <a:cs typeface="Times New Roman" pitchFamily="18" charset="0"/>
              </a:rPr>
              <a:t>at Existing </a:t>
            </a:r>
            <a:r>
              <a:rPr lang="en-US" sz="2000" b="1" dirty="0" smtClean="0">
                <a:latin typeface="Times New Roman" pitchFamily="18" charset="0"/>
                <a:cs typeface="Times New Roman" pitchFamily="18" charset="0"/>
              </a:rPr>
              <a:t>Research</a:t>
            </a:r>
            <a:endParaRPr lang="en-US" sz="2000" dirty="0" smtClean="0">
              <a:latin typeface="Times New Roman" pitchFamily="18" charset="0"/>
              <a:cs typeface="Times New Roman" pitchFamily="18" charset="0"/>
            </a:endParaRPr>
          </a:p>
          <a:p>
            <a:pPr>
              <a:buNone/>
            </a:pPr>
            <a:r>
              <a:rPr lang="en-US" sz="2000" dirty="0" smtClean="0">
                <a:latin typeface="Times New Roman" pitchFamily="18" charset="0"/>
                <a:cs typeface="Times New Roman" pitchFamily="18" charset="0"/>
              </a:rPr>
              <a:t>	Long </a:t>
            </a:r>
            <a:r>
              <a:rPr lang="en-US" sz="2000" dirty="0" smtClean="0">
                <a:latin typeface="Times New Roman" pitchFamily="18" charset="0"/>
                <a:cs typeface="Times New Roman" pitchFamily="18" charset="0"/>
              </a:rPr>
              <a:t>term studies and restudies of villages have a </a:t>
            </a:r>
            <a:r>
              <a:rPr lang="en-US" sz="2000" dirty="0" smtClean="0">
                <a:latin typeface="Times New Roman" pitchFamily="18" charset="0"/>
                <a:cs typeface="Times New Roman" pitchFamily="18" charset="0"/>
              </a:rPr>
              <a:t>rich tradition </a:t>
            </a:r>
            <a:r>
              <a:rPr lang="en-US" sz="2000" dirty="0" smtClean="0">
                <a:latin typeface="Times New Roman" pitchFamily="18" charset="0"/>
                <a:cs typeface="Times New Roman" pitchFamily="18" charset="0"/>
              </a:rPr>
              <a:t>nurtured </a:t>
            </a:r>
            <a:r>
              <a:rPr lang="en-US" sz="2000" dirty="0" smtClean="0">
                <a:latin typeface="Times New Roman" pitchFamily="18" charset="0"/>
                <a:cs typeface="Times New Roman" pitchFamily="18" charset="0"/>
              </a:rPr>
              <a:t>by sociologists </a:t>
            </a:r>
            <a:r>
              <a:rPr lang="en-US" sz="2000" dirty="0" smtClean="0">
                <a:latin typeface="Times New Roman" pitchFamily="18" charset="0"/>
                <a:cs typeface="Times New Roman" pitchFamily="18" charset="0"/>
              </a:rPr>
              <a:t>and economists like </a:t>
            </a:r>
            <a:r>
              <a:rPr lang="en-US" sz="2000" dirty="0" err="1" smtClean="0">
                <a:latin typeface="Times New Roman" pitchFamily="18" charset="0"/>
                <a:cs typeface="Times New Roman" pitchFamily="18" charset="0"/>
              </a:rPr>
              <a:t>Guhan</a:t>
            </a:r>
            <a:r>
              <a:rPr lang="en-US" sz="2000" dirty="0" smtClean="0">
                <a:latin typeface="Times New Roman" pitchFamily="18" charset="0"/>
                <a:cs typeface="Times New Roman" pitchFamily="18" charset="0"/>
              </a:rPr>
              <a:t>, John Harris, Susan </a:t>
            </a:r>
            <a:r>
              <a:rPr lang="en-US" sz="2000" dirty="0" err="1" smtClean="0">
                <a:latin typeface="Times New Roman" pitchFamily="18" charset="0"/>
                <a:cs typeface="Times New Roman" pitchFamily="18" charset="0"/>
              </a:rPr>
              <a:t>Wadely</a:t>
            </a:r>
            <a:r>
              <a:rPr lang="en-US" sz="2000" dirty="0" smtClean="0">
                <a:latin typeface="Times New Roman" pitchFamily="18" charset="0"/>
                <a:cs typeface="Times New Roman" pitchFamily="18" charset="0"/>
              </a:rPr>
              <a:t>, Peter </a:t>
            </a:r>
            <a:r>
              <a:rPr lang="en-US" sz="2000" dirty="0" err="1" smtClean="0">
                <a:latin typeface="Times New Roman" pitchFamily="18" charset="0"/>
                <a:cs typeface="Times New Roman" pitchFamily="18" charset="0"/>
              </a:rPr>
              <a:t>Lanjouw</a:t>
            </a:r>
            <a:r>
              <a:rPr lang="en-US" sz="2000" dirty="0" smtClean="0">
                <a:latin typeface="Times New Roman" pitchFamily="18" charset="0"/>
                <a:cs typeface="Times New Roman" pitchFamily="18" charset="0"/>
              </a:rPr>
              <a:t>, S.S. </a:t>
            </a:r>
            <a:r>
              <a:rPr lang="en-US" sz="2000" dirty="0" err="1" smtClean="0">
                <a:latin typeface="Times New Roman" pitchFamily="18" charset="0"/>
                <a:cs typeface="Times New Roman" pitchFamily="18" charset="0"/>
              </a:rPr>
              <a:t>Jodhka</a:t>
            </a:r>
            <a:r>
              <a:rPr lang="en-US" sz="2000" dirty="0" smtClean="0">
                <a:latin typeface="Times New Roman" pitchFamily="18" charset="0"/>
                <a:cs typeface="Times New Roman" pitchFamily="18" charset="0"/>
              </a:rPr>
              <a:t> and Jean </a:t>
            </a:r>
            <a:r>
              <a:rPr lang="en-US" sz="2000" dirty="0" err="1" smtClean="0">
                <a:latin typeface="Times New Roman" pitchFamily="18" charset="0"/>
                <a:cs typeface="Times New Roman" pitchFamily="18" charset="0"/>
              </a:rPr>
              <a:t>Dreze</a:t>
            </a:r>
            <a:r>
              <a:rPr lang="en-US" sz="2000" dirty="0" smtClean="0">
                <a:latin typeface="Times New Roman" pitchFamily="18" charset="0"/>
                <a:cs typeface="Times New Roman" pitchFamily="18" charset="0"/>
              </a:rPr>
              <a:t> in India. However, longitudinal studies of Indian slums have been rare and comparative long terms studies of village and slums appear extremely scarce. On the other hand, macroeconomic perspectives on employment in India are well served with panel data since independence. </a:t>
            </a:r>
          </a:p>
          <a:p>
            <a:pPr algn="just">
              <a:buNone/>
            </a:pPr>
            <a:endParaRPr lang="en-US" sz="2000" dirty="0">
              <a:latin typeface="Times New Roman" pitchFamily="18" charset="0"/>
              <a:cs typeface="Times New Roman" pitchFamily="18" charset="0"/>
            </a:endParaRPr>
          </a:p>
        </p:txBody>
      </p:sp>
      <p:pic>
        <p:nvPicPr>
          <p:cNvPr id="11" name="Picture 1" descr="C:\Users\hp\Desktop\NSSO-2.jpg"/>
          <p:cNvPicPr>
            <a:picLocks noChangeAspect="1" noChangeArrowheads="1"/>
          </p:cNvPicPr>
          <p:nvPr/>
        </p:nvPicPr>
        <p:blipFill>
          <a:blip r:embed="rId2"/>
          <a:srcRect/>
          <a:stretch>
            <a:fillRect/>
          </a:stretch>
        </p:blipFill>
        <p:spPr bwMode="auto">
          <a:xfrm>
            <a:off x="2590800" y="3048000"/>
            <a:ext cx="4038600" cy="338839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0" y="0"/>
            <a:ext cx="8763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smtClean="0">
                <a:latin typeface="Times New Roman" pitchFamily="18" charset="0"/>
                <a:cs typeface="Times New Roman" pitchFamily="18" charset="0"/>
              </a:rPr>
              <a:t>Five Policy Regimes over Selected Time Span:-</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Using oral history methods and some documentary evidence, information could be gathered in the studied communities from about 1930s. The span since then has been divided into five phases as follows:-</a:t>
            </a:r>
          </a:p>
          <a:p>
            <a:r>
              <a:rPr lang="en-US" dirty="0" smtClean="0">
                <a:latin typeface="Times New Roman" pitchFamily="18" charset="0"/>
                <a:cs typeface="Times New Roman" pitchFamily="18" charset="0"/>
              </a:rPr>
              <a:t>The Late Colonial Era (1930-47) saw a turnaround in population growth from 1920s; but negligible reduction in poverty; average per capita income grew by less than 1% annually; BPL population estimated at over 66% retrospectively. </a:t>
            </a:r>
          </a:p>
          <a:p>
            <a:r>
              <a:rPr lang="en-US" dirty="0" smtClean="0">
                <a:latin typeface="Times New Roman" pitchFamily="18" charset="0"/>
                <a:cs typeface="Times New Roman" pitchFamily="18" charset="0"/>
              </a:rPr>
              <a:t>The Planning Era (1951-67): Five Year Plans, Green and White Revolutions make some dent in poverty which came down to about 55% by 1991 (as per </a:t>
            </a:r>
            <a:r>
              <a:rPr lang="en-US" dirty="0" err="1" smtClean="0">
                <a:latin typeface="Times New Roman" pitchFamily="18" charset="0"/>
                <a:cs typeface="Times New Roman" pitchFamily="18" charset="0"/>
              </a:rPr>
              <a:t>Tendulkar</a:t>
            </a:r>
            <a:r>
              <a:rPr lang="en-US" dirty="0" smtClean="0">
                <a:latin typeface="Times New Roman" pitchFamily="18" charset="0"/>
                <a:cs typeface="Times New Roman" pitchFamily="18" charset="0"/>
              </a:rPr>
              <a:t> Committee criteria).</a:t>
            </a:r>
          </a:p>
          <a:p>
            <a:r>
              <a:rPr lang="en-US" dirty="0" smtClean="0">
                <a:latin typeface="Times New Roman" pitchFamily="18" charset="0"/>
                <a:cs typeface="Times New Roman" pitchFamily="18" charset="0"/>
              </a:rPr>
              <a:t>The </a:t>
            </a:r>
            <a:r>
              <a:rPr lang="en-US" dirty="0" err="1" smtClean="0">
                <a:latin typeface="Times New Roman" pitchFamily="18" charset="0"/>
                <a:cs typeface="Times New Roman" pitchFamily="18" charset="0"/>
              </a:rPr>
              <a:t>Indira</a:t>
            </a:r>
            <a:r>
              <a:rPr lang="en-US" dirty="0" smtClean="0">
                <a:latin typeface="Times New Roman" pitchFamily="18" charset="0"/>
                <a:cs typeface="Times New Roman" pitchFamily="18" charset="0"/>
              </a:rPr>
              <a:t> Years (1967-84): </a:t>
            </a:r>
            <a:r>
              <a:rPr lang="en-US" dirty="0" err="1" smtClean="0">
                <a:latin typeface="Times New Roman" pitchFamily="18" charset="0"/>
                <a:cs typeface="Times New Roman" pitchFamily="18" charset="0"/>
              </a:rPr>
              <a:t>Nationalisation</a:t>
            </a:r>
            <a:r>
              <a:rPr lang="en-US" dirty="0" smtClean="0">
                <a:latin typeface="Times New Roman" pitchFamily="18" charset="0"/>
                <a:cs typeface="Times New Roman" pitchFamily="18" charset="0"/>
              </a:rPr>
              <a:t>, Green Revolution, centralization, corruption and populism. </a:t>
            </a:r>
          </a:p>
          <a:p>
            <a:r>
              <a:rPr lang="en-US" dirty="0" err="1" smtClean="0">
                <a:latin typeface="Times New Roman" pitchFamily="18" charset="0"/>
                <a:cs typeface="Times New Roman" pitchFamily="18" charset="0"/>
              </a:rPr>
              <a:t>Liberalisation</a:t>
            </a:r>
            <a:r>
              <a:rPr lang="en-US" dirty="0" smtClean="0">
                <a:latin typeface="Times New Roman" pitchFamily="18" charset="0"/>
                <a:cs typeface="Times New Roman" pitchFamily="18" charset="0"/>
              </a:rPr>
              <a:t> Decades (1985-2006): Sharpening Inequalities but reduction in poverty from 55% of population to 37%; simultaneous upturns in literacy, IMR, birth control, construction etc.</a:t>
            </a:r>
          </a:p>
          <a:p>
            <a:r>
              <a:rPr lang="en-US" dirty="0" smtClean="0">
                <a:latin typeface="Times New Roman" pitchFamily="18" charset="0"/>
                <a:cs typeface="Times New Roman" pitchFamily="18" charset="0"/>
              </a:rPr>
              <a:t>Inclusive Growth (2006-13): Poverty continues to decline and government data now show 27% BPL population; but inflation hits the poor hard and seems to have negated the gains from higher public spending on food security, </a:t>
            </a:r>
            <a:r>
              <a:rPr lang="en-US" dirty="0" err="1" smtClean="0">
                <a:latin typeface="Times New Roman" pitchFamily="18" charset="0"/>
                <a:cs typeface="Times New Roman" pitchFamily="18" charset="0"/>
              </a:rPr>
              <a:t>Mgnregs</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etc</a:t>
            </a:r>
            <a:endParaRPr lang="en-US" dirty="0">
              <a:latin typeface="Times New Roman" pitchFamily="18" charset="0"/>
              <a:cs typeface="Times New Roman" pitchFamily="18" charset="0"/>
            </a:endParaRPr>
          </a:p>
        </p:txBody>
      </p:sp>
      <p:pic>
        <p:nvPicPr>
          <p:cNvPr id="6" name="Picture 5" descr="D:\labor pics from Pen Drive\dhan 13 select\DSC02396.JPG"/>
          <p:cNvPicPr/>
          <p:nvPr/>
        </p:nvPicPr>
        <p:blipFill>
          <a:blip r:embed="rId2" cstate="print"/>
          <a:srcRect/>
          <a:stretch>
            <a:fillRect/>
          </a:stretch>
        </p:blipFill>
        <p:spPr bwMode="auto">
          <a:xfrm>
            <a:off x="5867400" y="4724400"/>
            <a:ext cx="2590800" cy="1938068"/>
          </a:xfrm>
          <a:prstGeom prst="rect">
            <a:avLst/>
          </a:prstGeom>
          <a:noFill/>
          <a:ln w="9525">
            <a:noFill/>
            <a:miter lim="800000"/>
            <a:headEnd/>
            <a:tailEnd/>
          </a:ln>
        </p:spPr>
      </p:pic>
      <p:pic>
        <p:nvPicPr>
          <p:cNvPr id="7" name="Picture 6" descr="D:\labor pics from Pen Drive\dhan 13 select\DSC00937.JPG"/>
          <p:cNvPicPr/>
          <p:nvPr/>
        </p:nvPicPr>
        <p:blipFill>
          <a:blip r:embed="rId3" cstate="print"/>
          <a:srcRect/>
          <a:stretch>
            <a:fillRect/>
          </a:stretch>
        </p:blipFill>
        <p:spPr bwMode="auto">
          <a:xfrm>
            <a:off x="381000" y="4724400"/>
            <a:ext cx="2286000" cy="1864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0" y="0"/>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smtClean="0">
                <a:latin typeface="Times New Roman" pitchFamily="18" charset="0"/>
                <a:cs typeface="Times New Roman" pitchFamily="18" charset="0"/>
              </a:rPr>
              <a:t>Methodology</a:t>
            </a:r>
            <a:r>
              <a:rPr lang="en-US" b="1" dirty="0" smtClean="0">
                <a:latin typeface="Times New Roman" pitchFamily="18" charset="0"/>
                <a:cs typeface="Times New Roman" pitchFamily="18" charset="0"/>
              </a:rPr>
              <a:t>:-</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To trace long </a:t>
            </a:r>
            <a:r>
              <a:rPr lang="en-US" dirty="0" smtClean="0">
                <a:latin typeface="Times New Roman" pitchFamily="18" charset="0"/>
                <a:cs typeface="Times New Roman" pitchFamily="18" charset="0"/>
              </a:rPr>
              <a:t>term </a:t>
            </a:r>
            <a:r>
              <a:rPr lang="en-US" dirty="0" smtClean="0">
                <a:latin typeface="Times New Roman" pitchFamily="18" charset="0"/>
                <a:cs typeface="Times New Roman" pitchFamily="18" charset="0"/>
              </a:rPr>
              <a:t>shifts </a:t>
            </a:r>
            <a:r>
              <a:rPr lang="en-US" dirty="0" smtClean="0">
                <a:latin typeface="Times New Roman" pitchFamily="18" charset="0"/>
                <a:cs typeface="Times New Roman" pitchFamily="18" charset="0"/>
              </a:rPr>
              <a:t>in the employment pattern of </a:t>
            </a:r>
            <a:r>
              <a:rPr lang="en-US" dirty="0" smtClean="0">
                <a:latin typeface="Times New Roman" pitchFamily="18" charset="0"/>
                <a:cs typeface="Times New Roman" pitchFamily="18" charset="0"/>
              </a:rPr>
              <a:t>the selected communities, </a:t>
            </a:r>
            <a:r>
              <a:rPr lang="en-US" dirty="0" smtClean="0">
                <a:latin typeface="Times New Roman" pitchFamily="18" charset="0"/>
                <a:cs typeface="Times New Roman" pitchFamily="18" charset="0"/>
              </a:rPr>
              <a:t>a multi-method approach (involving oral history, surveys, interviews and life sketches as well as documentary and photographic evidence) </a:t>
            </a:r>
            <a:r>
              <a:rPr lang="en-US" dirty="0" smtClean="0">
                <a:latin typeface="Times New Roman" pitchFamily="18" charset="0"/>
                <a:cs typeface="Times New Roman" pitchFamily="18" charset="0"/>
              </a:rPr>
              <a:t>found </a:t>
            </a:r>
            <a:r>
              <a:rPr lang="en-US" dirty="0" smtClean="0">
                <a:latin typeface="Times New Roman" pitchFamily="18" charset="0"/>
                <a:cs typeface="Times New Roman" pitchFamily="18" charset="0"/>
              </a:rPr>
              <a:t>relevant. </a:t>
            </a:r>
          </a:p>
          <a:p>
            <a:r>
              <a:rPr lang="en-US" dirty="0" smtClean="0">
                <a:latin typeface="Times New Roman" pitchFamily="18" charset="0"/>
                <a:cs typeface="Times New Roman" pitchFamily="18" charset="0"/>
              </a:rPr>
              <a:t>Four levels of comparisons:  temporal, </a:t>
            </a:r>
            <a:r>
              <a:rPr lang="en-US" dirty="0" err="1" smtClean="0">
                <a:latin typeface="Times New Roman" pitchFamily="18" charset="0"/>
                <a:cs typeface="Times New Roman" pitchFamily="18" charset="0"/>
              </a:rPr>
              <a:t>sectoral</a:t>
            </a:r>
            <a:r>
              <a:rPr lang="en-US" dirty="0" smtClean="0">
                <a:latin typeface="Times New Roman" pitchFamily="18" charset="0"/>
                <a:cs typeface="Times New Roman" pitchFamily="18" charset="0"/>
              </a:rPr>
              <a:t>, national and global. </a:t>
            </a:r>
          </a:p>
          <a:p>
            <a:r>
              <a:rPr lang="en-US" dirty="0" smtClean="0">
                <a:latin typeface="Times New Roman" pitchFamily="18" charset="0"/>
                <a:cs typeface="Times New Roman" pitchFamily="18" charset="0"/>
              </a:rPr>
              <a:t>The presence of a few able bodied nonagenarians in </a:t>
            </a:r>
            <a:r>
              <a:rPr lang="en-US" dirty="0" err="1" smtClean="0">
                <a:latin typeface="Times New Roman" pitchFamily="18" charset="0"/>
                <a:cs typeface="Times New Roman" pitchFamily="18" charset="0"/>
              </a:rPr>
              <a:t>Dhantala</a:t>
            </a:r>
            <a:r>
              <a:rPr lang="en-US" dirty="0" smtClean="0">
                <a:latin typeface="Times New Roman" pitchFamily="18" charset="0"/>
                <a:cs typeface="Times New Roman" pitchFamily="18" charset="0"/>
              </a:rPr>
              <a:t> and some </a:t>
            </a:r>
            <a:r>
              <a:rPr lang="en-US" dirty="0" err="1" smtClean="0">
                <a:latin typeface="Times New Roman" pitchFamily="18" charset="0"/>
                <a:cs typeface="Times New Roman" pitchFamily="18" charset="0"/>
              </a:rPr>
              <a:t>septagenarians</a:t>
            </a:r>
            <a:r>
              <a:rPr lang="en-US" dirty="0" smtClean="0">
                <a:latin typeface="Times New Roman" pitchFamily="18" charset="0"/>
                <a:cs typeface="Times New Roman" pitchFamily="18" charset="0"/>
              </a:rPr>
              <a:t> in </a:t>
            </a:r>
            <a:r>
              <a:rPr lang="en-US" dirty="0" err="1" smtClean="0">
                <a:latin typeface="Times New Roman" pitchFamily="18" charset="0"/>
                <a:cs typeface="Times New Roman" pitchFamily="18" charset="0"/>
              </a:rPr>
              <a:t>Aradhaknagar</a:t>
            </a:r>
            <a:r>
              <a:rPr lang="en-US" dirty="0" smtClean="0">
                <a:latin typeface="Times New Roman" pitchFamily="18" charset="0"/>
                <a:cs typeface="Times New Roman" pitchFamily="18" charset="0"/>
              </a:rPr>
              <a:t>, facilitated my effort to gather evidence on the pre-independence local economy also.  So did group discussion and participant observation besides personal interviews. </a:t>
            </a:r>
          </a:p>
          <a:p>
            <a:r>
              <a:rPr lang="en-US" dirty="0" smtClean="0">
                <a:latin typeface="Times New Roman" pitchFamily="18" charset="0"/>
                <a:cs typeface="Times New Roman" pitchFamily="18" charset="0"/>
              </a:rPr>
              <a:t>House to house survey on a number of economic indices was completed, in </a:t>
            </a:r>
            <a:r>
              <a:rPr lang="en-US" dirty="0" err="1" smtClean="0">
                <a:latin typeface="Times New Roman" pitchFamily="18" charset="0"/>
                <a:cs typeface="Times New Roman" pitchFamily="18" charset="0"/>
              </a:rPr>
              <a:t>Dhanatala</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Aradhaknagar</a:t>
            </a:r>
            <a:r>
              <a:rPr lang="en-US" dirty="0" smtClean="0">
                <a:latin typeface="Times New Roman" pitchFamily="18" charset="0"/>
                <a:cs typeface="Times New Roman" pitchFamily="18" charset="0"/>
              </a:rPr>
              <a:t>, by an assistant. I myself used repeated visits for focus group discussions with various segments of the population. The technique </a:t>
            </a:r>
            <a:r>
              <a:rPr lang="en-US" dirty="0" smtClean="0">
                <a:latin typeface="Times New Roman" pitchFamily="18" charset="0"/>
                <a:cs typeface="Times New Roman" pitchFamily="18" charset="0"/>
              </a:rPr>
              <a:t>appeared useful with </a:t>
            </a:r>
            <a:r>
              <a:rPr lang="en-US" dirty="0" smtClean="0">
                <a:latin typeface="Times New Roman" pitchFamily="18" charset="0"/>
                <a:cs typeface="Times New Roman" pitchFamily="18" charset="0"/>
              </a:rPr>
              <a:t>remarkable candidness </a:t>
            </a:r>
            <a:r>
              <a:rPr lang="en-US" dirty="0" smtClean="0">
                <a:latin typeface="Times New Roman" pitchFamily="18" charset="0"/>
                <a:cs typeface="Times New Roman" pitchFamily="18" charset="0"/>
              </a:rPr>
              <a:t>and mutual </a:t>
            </a:r>
            <a:r>
              <a:rPr lang="en-US" dirty="0" smtClean="0">
                <a:latin typeface="Times New Roman" pitchFamily="18" charset="0"/>
                <a:cs typeface="Times New Roman" pitchFamily="18" charset="0"/>
              </a:rPr>
              <a:t>knowledge </a:t>
            </a:r>
            <a:r>
              <a:rPr lang="en-US" dirty="0" smtClean="0">
                <a:latin typeface="Times New Roman" pitchFamily="18" charset="0"/>
                <a:cs typeface="Times New Roman" pitchFamily="18" charset="0"/>
              </a:rPr>
              <a:t>among studied subjects.</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An unconventional tool for continued engagement </a:t>
            </a:r>
            <a:r>
              <a:rPr lang="en-US" dirty="0" smtClean="0">
                <a:latin typeface="Times New Roman" pitchFamily="18" charset="0"/>
                <a:cs typeface="Times New Roman" pitchFamily="18" charset="0"/>
              </a:rPr>
              <a:t>found </a:t>
            </a:r>
            <a:r>
              <a:rPr lang="en-US" dirty="0" smtClean="0">
                <a:latin typeface="Times New Roman" pitchFamily="18" charset="0"/>
                <a:cs typeface="Times New Roman" pitchFamily="18" charset="0"/>
              </a:rPr>
              <a:t>in the </a:t>
            </a:r>
            <a:r>
              <a:rPr lang="en-US" dirty="0" err="1" smtClean="0">
                <a:latin typeface="Times New Roman" pitchFamily="18" charset="0"/>
                <a:cs typeface="Times New Roman" pitchFamily="18" charset="0"/>
              </a:rPr>
              <a:t>cellphone</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now </a:t>
            </a:r>
            <a:r>
              <a:rPr lang="en-US" dirty="0" smtClean="0">
                <a:latin typeface="Times New Roman" pitchFamily="18" charset="0"/>
                <a:cs typeface="Times New Roman" pitchFamily="18" charset="0"/>
              </a:rPr>
              <a:t>available with </a:t>
            </a:r>
            <a:r>
              <a:rPr lang="en-US" dirty="0" smtClean="0">
                <a:latin typeface="Times New Roman" pitchFamily="18" charset="0"/>
                <a:cs typeface="Times New Roman" pitchFamily="18" charset="0"/>
              </a:rPr>
              <a:t>subjects for filling </a:t>
            </a:r>
            <a:r>
              <a:rPr lang="en-US" dirty="0" smtClean="0">
                <a:latin typeface="Times New Roman" pitchFamily="18" charset="0"/>
                <a:cs typeface="Times New Roman" pitchFamily="18" charset="0"/>
              </a:rPr>
              <a:t>gaps </a:t>
            </a:r>
            <a:r>
              <a:rPr lang="en-US" dirty="0" smtClean="0">
                <a:latin typeface="Times New Roman" pitchFamily="18" charset="0"/>
                <a:cs typeface="Times New Roman" pitchFamily="18" charset="0"/>
              </a:rPr>
              <a:t>between visits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pic>
        <p:nvPicPr>
          <p:cNvPr id="3" name="Picture 2" descr="D:\labor pics from Pen Drive\dhan 13 select\scanned pics\d.vijay_Page_17.jpg"/>
          <p:cNvPicPr/>
          <p:nvPr/>
        </p:nvPicPr>
        <p:blipFill>
          <a:blip r:embed="rId2" cstate="print"/>
          <a:srcRect/>
          <a:stretch>
            <a:fillRect/>
          </a:stretch>
        </p:blipFill>
        <p:spPr bwMode="auto">
          <a:xfrm>
            <a:off x="5943600" y="4267200"/>
            <a:ext cx="2703123" cy="2286000"/>
          </a:xfrm>
          <a:prstGeom prst="rect">
            <a:avLst/>
          </a:prstGeom>
          <a:noFill/>
          <a:ln w="9525">
            <a:noFill/>
            <a:miter lim="800000"/>
            <a:headEnd/>
            <a:tailEnd/>
          </a:ln>
        </p:spPr>
      </p:pic>
      <p:pic>
        <p:nvPicPr>
          <p:cNvPr id="4" name="Picture 3" descr="D:\labor pics from Pen Drive\dhan 13 select\scanned pics\d.vijay_Page_37.jpg"/>
          <p:cNvPicPr/>
          <p:nvPr/>
        </p:nvPicPr>
        <p:blipFill>
          <a:blip r:embed="rId3" cstate="print"/>
          <a:srcRect/>
          <a:stretch>
            <a:fillRect/>
          </a:stretch>
        </p:blipFill>
        <p:spPr bwMode="auto">
          <a:xfrm>
            <a:off x="381000" y="4267200"/>
            <a:ext cx="28956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hp\Desktop\Sandeep Work\New Folder\रोज़गार सम्बन्धी सर्वेक्षण-page0001.jpg"/>
          <p:cNvPicPr>
            <a:picLocks noChangeAspect="1" noChangeArrowheads="1"/>
          </p:cNvPicPr>
          <p:nvPr/>
        </p:nvPicPr>
        <p:blipFill>
          <a:blip r:embed="rId2"/>
          <a:srcRect l="9756" t="8065" r="10976" b="8602"/>
          <a:stretch>
            <a:fillRect/>
          </a:stretch>
        </p:blipFill>
        <p:spPr bwMode="auto">
          <a:xfrm>
            <a:off x="334250" y="304800"/>
            <a:ext cx="6231194" cy="5943600"/>
          </a:xfrm>
          <a:prstGeom prst="rect">
            <a:avLst/>
          </a:prstGeom>
          <a:noFill/>
        </p:spPr>
      </p:pic>
      <p:pic>
        <p:nvPicPr>
          <p:cNvPr id="3" name="Picture 2" descr="C:\Users\hp\Desktop\Sandeep Work\For Slide 10.1-DSC02402.JPG"/>
          <p:cNvPicPr/>
          <p:nvPr/>
        </p:nvPicPr>
        <p:blipFill>
          <a:blip r:embed="rId3" cstate="print"/>
          <a:srcRect/>
          <a:stretch>
            <a:fillRect/>
          </a:stretch>
        </p:blipFill>
        <p:spPr bwMode="auto">
          <a:xfrm>
            <a:off x="6553200" y="1021080"/>
            <a:ext cx="2514600" cy="1874520"/>
          </a:xfrm>
          <a:prstGeom prst="rect">
            <a:avLst/>
          </a:prstGeom>
          <a:noFill/>
        </p:spPr>
      </p:pic>
      <p:pic>
        <p:nvPicPr>
          <p:cNvPr id="4" name="Picture 3" descr="C:\Users\hp\Desktop\Sandeep Work\For Slide 10.2-DSC02462.JPG"/>
          <p:cNvPicPr/>
          <p:nvPr/>
        </p:nvPicPr>
        <p:blipFill>
          <a:blip r:embed="rId4" cstate="print"/>
          <a:srcRect/>
          <a:stretch>
            <a:fillRect/>
          </a:stretch>
        </p:blipFill>
        <p:spPr bwMode="auto">
          <a:xfrm>
            <a:off x="6553200" y="3672840"/>
            <a:ext cx="2468880" cy="173736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0" y="0"/>
            <a:ext cx="914400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a:latin typeface="Times New Roman" pitchFamily="18" charset="0"/>
                <a:cs typeface="Times New Roman" pitchFamily="18" charset="0"/>
              </a:rPr>
              <a:t>Limitations of the </a:t>
            </a:r>
            <a:r>
              <a:rPr lang="en-US" b="1" dirty="0" smtClean="0">
                <a:latin typeface="Times New Roman" pitchFamily="18" charset="0"/>
                <a:cs typeface="Times New Roman" pitchFamily="18" charset="0"/>
              </a:rPr>
              <a:t>Study</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Even well funded surveys aided by several assistants and long duration participant observation </a:t>
            </a:r>
            <a:r>
              <a:rPr lang="en-US" dirty="0" smtClean="0">
                <a:latin typeface="Times New Roman" pitchFamily="18" charset="0"/>
                <a:cs typeface="Times New Roman" pitchFamily="18" charset="0"/>
              </a:rPr>
              <a:t>face </a:t>
            </a:r>
            <a:r>
              <a:rPr lang="en-US" dirty="0" smtClean="0">
                <a:latin typeface="Times New Roman" pitchFamily="18" charset="0"/>
                <a:cs typeface="Times New Roman" pitchFamily="18" charset="0"/>
              </a:rPr>
              <a:t>problems in </a:t>
            </a:r>
            <a:r>
              <a:rPr lang="en-US" dirty="0" smtClean="0">
                <a:latin typeface="Times New Roman" pitchFamily="18" charset="0"/>
                <a:cs typeface="Times New Roman" pitchFamily="18" charset="0"/>
              </a:rPr>
              <a:t>precision data</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even same respondent may </a:t>
            </a:r>
            <a:r>
              <a:rPr lang="en-US" dirty="0" smtClean="0">
                <a:latin typeface="Times New Roman" pitchFamily="18" charset="0"/>
                <a:cs typeface="Times New Roman" pitchFamily="18" charset="0"/>
              </a:rPr>
              <a:t>offer different responses to a </a:t>
            </a:r>
            <a:r>
              <a:rPr lang="en-US" dirty="0" smtClean="0">
                <a:latin typeface="Times New Roman" pitchFamily="18" charset="0"/>
                <a:cs typeface="Times New Roman" pitchFamily="18" charset="0"/>
              </a:rPr>
              <a:t>query</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This </a:t>
            </a:r>
            <a:r>
              <a:rPr lang="en-US" dirty="0" smtClean="0">
                <a:latin typeface="Times New Roman" pitchFamily="18" charset="0"/>
                <a:cs typeface="Times New Roman" pitchFamily="18" charset="0"/>
              </a:rPr>
              <a:t>present study, based on the recall of elders and on focus group discussions does not claim high precision in gathered statistical evidence. However, thru repeated visits and chats at the sites, over past 25 years, it is </a:t>
            </a:r>
            <a:r>
              <a:rPr lang="en-US" dirty="0" smtClean="0">
                <a:latin typeface="Times New Roman" pitchFamily="18" charset="0"/>
                <a:cs typeface="Times New Roman" pitchFamily="18" charset="0"/>
              </a:rPr>
              <a:t>hoped </a:t>
            </a:r>
            <a:r>
              <a:rPr lang="en-US" dirty="0" smtClean="0">
                <a:latin typeface="Times New Roman" pitchFamily="18" charset="0"/>
                <a:cs typeface="Times New Roman" pitchFamily="18" charset="0"/>
              </a:rPr>
              <a:t>that </a:t>
            </a:r>
            <a:r>
              <a:rPr lang="en-US" dirty="0" smtClean="0">
                <a:latin typeface="Times New Roman" pitchFamily="18" charset="0"/>
                <a:cs typeface="Times New Roman" pitchFamily="18" charset="0"/>
              </a:rPr>
              <a:t>broad </a:t>
            </a:r>
            <a:r>
              <a:rPr lang="en-US" dirty="0" smtClean="0">
                <a:latin typeface="Times New Roman" pitchFamily="18" charset="0"/>
                <a:cs typeface="Times New Roman" pitchFamily="18" charset="0"/>
              </a:rPr>
              <a:t>contours of shifts in livelihoods have been </a:t>
            </a:r>
            <a:r>
              <a:rPr lang="en-US" dirty="0" smtClean="0">
                <a:latin typeface="Times New Roman" pitchFamily="18" charset="0"/>
                <a:cs typeface="Times New Roman" pitchFamily="18" charset="0"/>
              </a:rPr>
              <a:t>captured.</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The </a:t>
            </a:r>
            <a:r>
              <a:rPr lang="en-US" dirty="0" smtClean="0">
                <a:latin typeface="Times New Roman" pitchFamily="18" charset="0"/>
                <a:cs typeface="Times New Roman" pitchFamily="18" charset="0"/>
              </a:rPr>
              <a:t>study is not </a:t>
            </a:r>
            <a:r>
              <a:rPr lang="en-US" dirty="0" smtClean="0">
                <a:latin typeface="Times New Roman" pitchFamily="18" charset="0"/>
                <a:cs typeface="Times New Roman" pitchFamily="18" charset="0"/>
              </a:rPr>
              <a:t>presented as a sampler for wider trends in </a:t>
            </a:r>
            <a:r>
              <a:rPr lang="en-US" dirty="0" smtClean="0">
                <a:latin typeface="Times New Roman" pitchFamily="18" charset="0"/>
                <a:cs typeface="Times New Roman" pitchFamily="18" charset="0"/>
              </a:rPr>
              <a:t>employment; chosen </a:t>
            </a:r>
            <a:r>
              <a:rPr lang="en-US" dirty="0" smtClean="0">
                <a:latin typeface="Times New Roman" pitchFamily="18" charset="0"/>
                <a:cs typeface="Times New Roman" pitchFamily="18" charset="0"/>
              </a:rPr>
              <a:t>after several trials </a:t>
            </a:r>
            <a:r>
              <a:rPr lang="en-US" dirty="0" smtClean="0">
                <a:latin typeface="Times New Roman" pitchFamily="18" charset="0"/>
                <a:cs typeface="Times New Roman" pitchFamily="18" charset="0"/>
              </a:rPr>
              <a:t>through personal references </a:t>
            </a:r>
            <a:r>
              <a:rPr lang="en-US" dirty="0" smtClean="0">
                <a:latin typeface="Times New Roman" pitchFamily="18" charset="0"/>
                <a:cs typeface="Times New Roman" pitchFamily="18" charset="0"/>
              </a:rPr>
              <a:t>rather than ‘random </a:t>
            </a:r>
            <a:r>
              <a:rPr lang="en-US" dirty="0" smtClean="0">
                <a:latin typeface="Times New Roman" pitchFamily="18" charset="0"/>
                <a:cs typeface="Times New Roman" pitchFamily="18" charset="0"/>
              </a:rPr>
              <a:t>or stratified sampling</a:t>
            </a:r>
            <a:r>
              <a:rPr lang="en-US" dirty="0" smtClean="0">
                <a:latin typeface="Times New Roman" pitchFamily="18" charset="0"/>
                <a:cs typeface="Times New Roman" pitchFamily="18" charset="0"/>
              </a:rPr>
              <a:t>’ for </a:t>
            </a:r>
            <a:r>
              <a:rPr lang="en-US" dirty="0" smtClean="0">
                <a:latin typeface="Times New Roman" pitchFamily="18" charset="0"/>
                <a:cs typeface="Times New Roman" pitchFamily="18" charset="0"/>
              </a:rPr>
              <a:t>throwing </a:t>
            </a:r>
            <a:r>
              <a:rPr lang="en-US" dirty="0" smtClean="0">
                <a:latin typeface="Times New Roman" pitchFamily="18" charset="0"/>
                <a:cs typeface="Times New Roman" pitchFamily="18" charset="0"/>
              </a:rPr>
              <a:t>up issues for future enquiry rather than </a:t>
            </a:r>
            <a:r>
              <a:rPr lang="en-US" dirty="0" smtClean="0">
                <a:latin typeface="Times New Roman" pitchFamily="18" charset="0"/>
                <a:cs typeface="Times New Roman" pitchFamily="18" charset="0"/>
              </a:rPr>
              <a:t>major </a:t>
            </a:r>
            <a:r>
              <a:rPr lang="en-US" dirty="0" err="1" smtClean="0">
                <a:latin typeface="Times New Roman" pitchFamily="18" charset="0"/>
                <a:cs typeface="Times New Roman" pitchFamily="18" charset="0"/>
              </a:rPr>
              <a:t>generalisations</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pic>
        <p:nvPicPr>
          <p:cNvPr id="5" name="Picture 4" descr="D:\labor pics from Pen Drive\dhan 13 select\DSC02401.JPG"/>
          <p:cNvPicPr/>
          <p:nvPr/>
        </p:nvPicPr>
        <p:blipFill>
          <a:blip r:embed="rId2" cstate="print"/>
          <a:srcRect/>
          <a:stretch>
            <a:fillRect/>
          </a:stretch>
        </p:blipFill>
        <p:spPr bwMode="auto">
          <a:xfrm>
            <a:off x="4648200" y="3733800"/>
            <a:ext cx="2387720" cy="2133600"/>
          </a:xfrm>
          <a:prstGeom prst="rect">
            <a:avLst/>
          </a:prstGeom>
          <a:noFill/>
          <a:ln w="9525">
            <a:noFill/>
            <a:miter lim="800000"/>
            <a:headEnd/>
            <a:tailEnd/>
          </a:ln>
        </p:spPr>
      </p:pic>
      <p:pic>
        <p:nvPicPr>
          <p:cNvPr id="6" name="Picture 5" descr="D:\labor pics from Pen Drive\dhan 13 select\DSC00317.JPG"/>
          <p:cNvPicPr/>
          <p:nvPr/>
        </p:nvPicPr>
        <p:blipFill>
          <a:blip r:embed="rId3" cstate="print"/>
          <a:srcRect/>
          <a:stretch>
            <a:fillRect/>
          </a:stretch>
        </p:blipFill>
        <p:spPr bwMode="auto">
          <a:xfrm>
            <a:off x="990600" y="3733800"/>
            <a:ext cx="2209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1"/>
            <a:ext cx="6553200" cy="6001643"/>
          </a:xfrm>
          <a:prstGeom prst="rect">
            <a:avLst/>
          </a:prstGeom>
          <a:noFill/>
        </p:spPr>
        <p:txBody>
          <a:bodyPr wrap="square" rtlCol="0">
            <a:spAutoFit/>
          </a:bodyPr>
          <a:lstStyle/>
          <a:p>
            <a:r>
              <a:rPr lang="en-US" sz="1600" b="1" dirty="0" smtClean="0">
                <a:latin typeface="Times New Roman" pitchFamily="18" charset="0"/>
                <a:cs typeface="Times New Roman" pitchFamily="18" charset="0"/>
              </a:rPr>
              <a:t>Precautions Taken</a:t>
            </a:r>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To restrict </a:t>
            </a:r>
            <a:r>
              <a:rPr lang="en-US" sz="1600" dirty="0" smtClean="0">
                <a:latin typeface="Times New Roman" pitchFamily="18" charset="0"/>
                <a:cs typeface="Times New Roman" pitchFamily="18" charset="0"/>
              </a:rPr>
              <a:t>own bias and control over evidence, </a:t>
            </a:r>
            <a:r>
              <a:rPr lang="en-US" sz="1600" dirty="0" smtClean="0">
                <a:latin typeface="Times New Roman" pitchFamily="18" charset="0"/>
                <a:cs typeface="Times New Roman" pitchFamily="18" charset="0"/>
              </a:rPr>
              <a:t>have </a:t>
            </a:r>
            <a:r>
              <a:rPr lang="en-US" sz="1600" dirty="0" smtClean="0">
                <a:latin typeface="Times New Roman" pitchFamily="18" charset="0"/>
                <a:cs typeface="Times New Roman" pitchFamily="18" charset="0"/>
              </a:rPr>
              <a:t>taken a few precautions. Firstly, </a:t>
            </a:r>
            <a:r>
              <a:rPr lang="en-US" sz="1600" dirty="0" smtClean="0">
                <a:latin typeface="Times New Roman" pitchFamily="18" charset="0"/>
                <a:cs typeface="Times New Roman" pitchFamily="18" charset="0"/>
              </a:rPr>
              <a:t>the work </a:t>
            </a:r>
            <a:r>
              <a:rPr lang="en-US" sz="1600" dirty="0" smtClean="0">
                <a:latin typeface="Times New Roman" pitchFamily="18" charset="0"/>
                <a:cs typeface="Times New Roman" pitchFamily="18" charset="0"/>
              </a:rPr>
              <a:t>is open to further scrutiny and revisits by other scholars as actual names have been used both of the studied sites and of subjects who could be </a:t>
            </a:r>
            <a:r>
              <a:rPr lang="en-US" sz="1600" dirty="0" smtClean="0">
                <a:latin typeface="Times New Roman" pitchFamily="18" charset="0"/>
                <a:cs typeface="Times New Roman" pitchFamily="18" charset="0"/>
              </a:rPr>
              <a:t>with consent safely.</a:t>
            </a:r>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In </a:t>
            </a:r>
            <a:r>
              <a:rPr lang="en-US" sz="1600" dirty="0" smtClean="0">
                <a:latin typeface="Times New Roman" pitchFamily="18" charset="0"/>
                <a:cs typeface="Times New Roman" pitchFamily="18" charset="0"/>
              </a:rPr>
              <a:t>order, to get the subjects’ </a:t>
            </a:r>
            <a:r>
              <a:rPr lang="en-US" sz="1600" dirty="0" smtClean="0">
                <a:latin typeface="Times New Roman" pitchFamily="18" charset="0"/>
                <a:cs typeface="Times New Roman" pitchFamily="18" charset="0"/>
              </a:rPr>
              <a:t>opinions </a:t>
            </a:r>
            <a:r>
              <a:rPr lang="en-US" sz="1600" dirty="0" smtClean="0">
                <a:latin typeface="Times New Roman" pitchFamily="18" charset="0"/>
                <a:cs typeface="Times New Roman" pitchFamily="18" charset="0"/>
              </a:rPr>
              <a:t>and voice into writing, I also maintained field notes in Hindi and </a:t>
            </a:r>
            <a:r>
              <a:rPr lang="en-US" sz="1600" dirty="0" smtClean="0">
                <a:latin typeface="Times New Roman" pitchFamily="18" charset="0"/>
                <a:cs typeface="Times New Roman" pitchFamily="18" charset="0"/>
              </a:rPr>
              <a:t>sought </a:t>
            </a:r>
            <a:r>
              <a:rPr lang="en-US" sz="1600" dirty="0" smtClean="0">
                <a:latin typeface="Times New Roman" pitchFamily="18" charset="0"/>
                <a:cs typeface="Times New Roman" pitchFamily="18" charset="0"/>
              </a:rPr>
              <a:t>subjects’ views </a:t>
            </a:r>
            <a:r>
              <a:rPr lang="en-US" sz="1600" dirty="0" smtClean="0">
                <a:latin typeface="Times New Roman" pitchFamily="18" charset="0"/>
                <a:cs typeface="Times New Roman" pitchFamily="18" charset="0"/>
              </a:rPr>
              <a:t>on them. An </a:t>
            </a:r>
            <a:r>
              <a:rPr lang="en-US" sz="1600" dirty="0" smtClean="0">
                <a:latin typeface="Times New Roman" pitchFamily="18" charset="0"/>
                <a:cs typeface="Times New Roman" pitchFamily="18" charset="0"/>
              </a:rPr>
              <a:t>advance draft of this </a:t>
            </a:r>
            <a:r>
              <a:rPr lang="en-US" sz="1600" dirty="0" smtClean="0">
                <a:latin typeface="Times New Roman" pitchFamily="18" charset="0"/>
                <a:cs typeface="Times New Roman" pitchFamily="18" charset="0"/>
              </a:rPr>
              <a:t>paper was distributed in Hindi in both locations</a:t>
            </a:r>
            <a:r>
              <a:rPr lang="en-US" sz="1600" dirty="0" smtClean="0">
                <a:latin typeface="Times New Roman" pitchFamily="18" charset="0"/>
                <a:cs typeface="Times New Roman" pitchFamily="18" charset="0"/>
              </a:rPr>
              <a:t>.</a:t>
            </a:r>
          </a:p>
          <a:p>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My </a:t>
            </a:r>
            <a:r>
              <a:rPr lang="en-US" sz="1600" b="1" dirty="0" smtClean="0">
                <a:latin typeface="Times New Roman" pitchFamily="18" charset="0"/>
                <a:cs typeface="Times New Roman" pitchFamily="18" charset="0"/>
              </a:rPr>
              <a:t>Bias</a:t>
            </a:r>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However </a:t>
            </a:r>
            <a:r>
              <a:rPr lang="en-US" sz="1600" dirty="0" smtClean="0">
                <a:latin typeface="Times New Roman" pitchFamily="18" charset="0"/>
                <a:cs typeface="Times New Roman" pitchFamily="18" charset="0"/>
              </a:rPr>
              <a:t>cautious or </a:t>
            </a:r>
            <a:r>
              <a:rPr lang="en-US" sz="1600" dirty="0" err="1" smtClean="0">
                <a:latin typeface="Times New Roman" pitchFamily="18" charset="0"/>
                <a:cs typeface="Times New Roman" pitchFamily="18" charset="0"/>
              </a:rPr>
              <a:t>conscencious</a:t>
            </a:r>
            <a:r>
              <a:rPr lang="en-US"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a researcher may </a:t>
            </a:r>
            <a:r>
              <a:rPr lang="en-US" sz="1600" dirty="0" smtClean="0">
                <a:latin typeface="Times New Roman" pitchFamily="18" charset="0"/>
                <a:cs typeface="Times New Roman" pitchFamily="18" charset="0"/>
              </a:rPr>
              <a:t>be</a:t>
            </a:r>
            <a:r>
              <a:rPr lang="en-US"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unlikely </a:t>
            </a:r>
            <a:r>
              <a:rPr lang="en-US" sz="1600" dirty="0" smtClean="0">
                <a:latin typeface="Times New Roman" pitchFamily="18" charset="0"/>
                <a:cs typeface="Times New Roman" pitchFamily="18" charset="0"/>
              </a:rPr>
              <a:t>to preempt </a:t>
            </a:r>
            <a:r>
              <a:rPr lang="en-US" sz="1600" dirty="0" smtClean="0">
                <a:latin typeface="Times New Roman" pitchFamily="18" charset="0"/>
                <a:cs typeface="Times New Roman" pitchFamily="18" charset="0"/>
              </a:rPr>
              <a:t>assumptions </a:t>
            </a:r>
            <a:r>
              <a:rPr lang="en-US" sz="1600" dirty="0" smtClean="0">
                <a:latin typeface="Times New Roman" pitchFamily="18" charset="0"/>
                <a:cs typeface="Times New Roman" pitchFamily="18" charset="0"/>
              </a:rPr>
              <a:t>from weighing upon data selection and interpretation. Best option </a:t>
            </a:r>
            <a:r>
              <a:rPr lang="en-US" sz="1600" dirty="0" smtClean="0">
                <a:latin typeface="Times New Roman" pitchFamily="18" charset="0"/>
                <a:cs typeface="Times New Roman" pitchFamily="18" charset="0"/>
              </a:rPr>
              <a:t>constant </a:t>
            </a:r>
            <a:r>
              <a:rPr lang="en-US" sz="1600" dirty="0" smtClean="0">
                <a:latin typeface="Times New Roman" pitchFamily="18" charset="0"/>
                <a:cs typeface="Times New Roman" pitchFamily="18" charset="0"/>
              </a:rPr>
              <a:t>reflexivity and transparency.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My ideological </a:t>
            </a:r>
            <a:r>
              <a:rPr lang="en-US" sz="1600" dirty="0" smtClean="0">
                <a:latin typeface="Times New Roman" pitchFamily="18" charset="0"/>
                <a:cs typeface="Times New Roman" pitchFamily="18" charset="0"/>
              </a:rPr>
              <a:t>position </a:t>
            </a:r>
            <a:r>
              <a:rPr lang="en-US"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left-liberal’ implying valuing equality and liberty together. More specifically, I view not abolition of property but checks on inheritance as more pertinent for social justice, along with progressive taxation for financing comprehensive social </a:t>
            </a:r>
            <a:r>
              <a:rPr lang="en-US" sz="1600" dirty="0" smtClean="0">
                <a:latin typeface="Times New Roman" pitchFamily="18" charset="0"/>
                <a:cs typeface="Times New Roman" pitchFamily="18" charset="0"/>
              </a:rPr>
              <a:t>security. </a:t>
            </a:r>
            <a:endParaRPr lang="en-US" sz="1600" dirty="0" smtClean="0">
              <a:latin typeface="Times New Roman" pitchFamily="18" charset="0"/>
              <a:cs typeface="Times New Roman" pitchFamily="18" charset="0"/>
            </a:endParaRP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Intellectual </a:t>
            </a:r>
            <a:r>
              <a:rPr lang="en-US" sz="1600" dirty="0" smtClean="0">
                <a:latin typeface="Times New Roman" pitchFamily="18" charset="0"/>
                <a:cs typeface="Times New Roman" pitchFamily="18" charset="0"/>
              </a:rPr>
              <a:t>influences on me: Max Weber, Karl Popper, Anthony </a:t>
            </a:r>
            <a:r>
              <a:rPr lang="en-US" sz="1600" dirty="0" err="1" smtClean="0">
                <a:latin typeface="Times New Roman" pitchFamily="18" charset="0"/>
                <a:cs typeface="Times New Roman" pitchFamily="18" charset="0"/>
              </a:rPr>
              <a:t>Giddens</a:t>
            </a:r>
            <a:r>
              <a:rPr lang="en-US" sz="1600" dirty="0" smtClean="0">
                <a:latin typeface="Times New Roman" pitchFamily="18" charset="0"/>
                <a:cs typeface="Times New Roman" pitchFamily="18" charset="0"/>
              </a:rPr>
              <a:t>.</a:t>
            </a:r>
          </a:p>
          <a:p>
            <a:pPr lvl="0" indent="457200" algn="just" fontAlgn="base">
              <a:spcBef>
                <a:spcPct val="0"/>
              </a:spcBef>
              <a:spcAft>
                <a:spcPct val="0"/>
              </a:spcAft>
            </a:pPr>
            <a:endParaRPr lang="en-US" sz="1600" dirty="0" smtClean="0">
              <a:latin typeface="Times New Roman" pitchFamily="18" charset="0"/>
              <a:ea typeface="Calibri" pitchFamily="34" charset="0"/>
              <a:cs typeface="Times New Roman" pitchFamily="18" charset="0"/>
            </a:endParaRPr>
          </a:p>
        </p:txBody>
      </p:sp>
      <p:pic>
        <p:nvPicPr>
          <p:cNvPr id="6" name="Picture 5" descr="D:\labor pics from Pen Drive\kachehri kashif\2014-01-30 14.23.20.jpg"/>
          <p:cNvPicPr/>
          <p:nvPr/>
        </p:nvPicPr>
        <p:blipFill>
          <a:blip r:embed="rId2" cstate="print"/>
          <a:srcRect/>
          <a:stretch>
            <a:fillRect/>
          </a:stretch>
        </p:blipFill>
        <p:spPr bwMode="auto">
          <a:xfrm>
            <a:off x="7010400" y="685800"/>
            <a:ext cx="1835629" cy="1828800"/>
          </a:xfrm>
          <a:prstGeom prst="rect">
            <a:avLst/>
          </a:prstGeom>
          <a:noFill/>
          <a:ln w="9525">
            <a:noFill/>
            <a:miter lim="800000"/>
            <a:headEnd/>
            <a:tailEnd/>
          </a:ln>
        </p:spPr>
      </p:pic>
      <p:pic>
        <p:nvPicPr>
          <p:cNvPr id="7" name="Picture 6" descr="D:\labor pics from Pen Drive\kachehri kashif\2014-01-30 14.24.31.jpg"/>
          <p:cNvPicPr/>
          <p:nvPr/>
        </p:nvPicPr>
        <p:blipFill>
          <a:blip r:embed="rId3" cstate="print"/>
          <a:srcRect/>
          <a:stretch>
            <a:fillRect/>
          </a:stretch>
        </p:blipFill>
        <p:spPr bwMode="auto">
          <a:xfrm>
            <a:off x="7010400" y="3733800"/>
            <a:ext cx="167640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3437639"/>
          </a:xfrm>
        </p:spPr>
        <p:txBody>
          <a:bodyPr>
            <a:normAutofit lnSpcReduction="10000"/>
          </a:bodyPr>
          <a:lstStyle/>
          <a:p>
            <a:r>
              <a:rPr lang="en-US" sz="2000" b="1" dirty="0" smtClean="0">
                <a:latin typeface="Times New Roman" pitchFamily="18" charset="0"/>
                <a:cs typeface="Times New Roman" pitchFamily="18" charset="0"/>
              </a:rPr>
              <a:t>Changing Nature of Work and </a:t>
            </a:r>
            <a:r>
              <a:rPr lang="en-US" sz="2000" b="1" dirty="0" smtClean="0">
                <a:latin typeface="Times New Roman" pitchFamily="18" charset="0"/>
                <a:cs typeface="Times New Roman" pitchFamily="18" charset="0"/>
              </a:rPr>
              <a:t>Occupations</a:t>
            </a:r>
          </a:p>
          <a:p>
            <a:pPr>
              <a:buNone/>
            </a:pP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1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Over </a:t>
            </a:r>
            <a:r>
              <a:rPr lang="en-US" sz="2000" dirty="0" smtClean="0">
                <a:latin typeface="Times New Roman" pitchFamily="18" charset="0"/>
                <a:cs typeface="Times New Roman" pitchFamily="18" charset="0"/>
              </a:rPr>
              <a:t>the past two centuries, ‘work’ underwent a major transformation all over the developed world aided by mechanization, modern management and the digital revolution</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At the macro level also, decline in shares of agriculture and rural population; rise of the formal economy with higher productivity, mechanization etc; increased labor mobility increased while women’s count in economic work rose across west as well as large chunks of East Asia and Latin America more recently.</a:t>
            </a:r>
          </a:p>
          <a:p>
            <a:endParaRPr lang="en-US" dirty="0"/>
          </a:p>
        </p:txBody>
      </p:sp>
      <p:pic>
        <p:nvPicPr>
          <p:cNvPr id="4" name="Picture 3" descr="C:\Users\hp\Desktop\modern agricultu.jpg"/>
          <p:cNvPicPr/>
          <p:nvPr/>
        </p:nvPicPr>
        <p:blipFill>
          <a:blip r:embed="rId2"/>
          <a:srcRect/>
          <a:stretch>
            <a:fillRect/>
          </a:stretch>
        </p:blipFill>
        <p:spPr bwMode="auto">
          <a:xfrm>
            <a:off x="6553200" y="4572000"/>
            <a:ext cx="1930853" cy="1752600"/>
          </a:xfrm>
          <a:prstGeom prst="rect">
            <a:avLst/>
          </a:prstGeom>
          <a:noFill/>
          <a:ln w="9525">
            <a:noFill/>
            <a:miter lim="800000"/>
            <a:headEnd/>
            <a:tailEnd/>
          </a:ln>
        </p:spPr>
      </p:pic>
      <p:pic>
        <p:nvPicPr>
          <p:cNvPr id="5" name="Picture 4" descr="C:\Users\hp\Desktop\women factories.jpg"/>
          <p:cNvPicPr/>
          <p:nvPr/>
        </p:nvPicPr>
        <p:blipFill>
          <a:blip r:embed="rId3" cstate="print"/>
          <a:srcRect/>
          <a:stretch>
            <a:fillRect/>
          </a:stretch>
        </p:blipFill>
        <p:spPr bwMode="auto">
          <a:xfrm>
            <a:off x="914400" y="4592130"/>
            <a:ext cx="1969731" cy="1752600"/>
          </a:xfrm>
          <a:prstGeom prst="rect">
            <a:avLst/>
          </a:prstGeom>
          <a:noFill/>
          <a:ln w="9525">
            <a:noFill/>
            <a:miter lim="800000"/>
            <a:headEnd/>
            <a:tailEnd/>
          </a:ln>
        </p:spPr>
      </p:pic>
      <p:pic>
        <p:nvPicPr>
          <p:cNvPr id="6" name="Picture 5" descr="https://encrypted-tbn2.gstatic.com/images?q=tbn:ANd9GcQbMaNM6loTVxnjY77XzeIS5Ffwa3NGROZCA0gapg6u8l6XlQ2G">
            <a:hlinkClick r:id="rId4"/>
          </p:cNvPr>
          <p:cNvPicPr/>
          <p:nvPr/>
        </p:nvPicPr>
        <p:blipFill>
          <a:blip r:embed="rId5">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3581400" y="4648200"/>
            <a:ext cx="2063750" cy="16764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305800" cy="4062651"/>
          </a:xfrm>
          <a:prstGeom prst="rect">
            <a:avLst/>
          </a:prstGeom>
          <a:noFill/>
        </p:spPr>
        <p:txBody>
          <a:bodyPr wrap="square" rtlCol="0">
            <a:spAutoFit/>
          </a:bodyPr>
          <a:lstStyle/>
          <a:p>
            <a:pPr algn="ctr"/>
            <a:r>
              <a:rPr lang="en-US" sz="2400" b="1" dirty="0" smtClean="0"/>
              <a:t>The Macro Picture</a:t>
            </a:r>
            <a:endParaRPr lang="en-US" sz="2400" dirty="0" smtClean="0"/>
          </a:p>
          <a:p>
            <a:r>
              <a:rPr lang="en-US" dirty="0" smtClean="0"/>
              <a:t>Broad transitions in livelihoods include</a:t>
            </a:r>
            <a:r>
              <a:rPr lang="en-US" dirty="0" smtClean="0"/>
              <a:t>: disappearance of </a:t>
            </a:r>
            <a:r>
              <a:rPr lang="en-US" dirty="0" err="1" smtClean="0"/>
              <a:t>jajmani</a:t>
            </a:r>
            <a:r>
              <a:rPr lang="en-US" dirty="0" smtClean="0"/>
              <a:t>/ </a:t>
            </a:r>
            <a:r>
              <a:rPr lang="en-US" dirty="0" err="1" smtClean="0"/>
              <a:t>laagbandi</a:t>
            </a:r>
            <a:r>
              <a:rPr lang="en-US" dirty="0" smtClean="0"/>
              <a:t> arrangements in the countryside along with a decline of hereditary work within sub-castes; declines also in agriculture, self employment, big landlordism and in traditional crafts; notable rise in construction, services, rural non farm sector, student population and migrant labor; but stagnation in manufacturing and formal employment. </a:t>
            </a:r>
          </a:p>
          <a:p>
            <a:endParaRPr lang="en-US" dirty="0" smtClean="0"/>
          </a:p>
          <a:p>
            <a:r>
              <a:rPr lang="en-US" dirty="0" smtClean="0"/>
              <a:t>Growing </a:t>
            </a:r>
            <a:r>
              <a:rPr lang="en-US" dirty="0" smtClean="0"/>
              <a:t>commercialization, mechanization and specialization in occupations and some rise in productivity is </a:t>
            </a:r>
            <a:r>
              <a:rPr lang="en-US" dirty="0" smtClean="0"/>
              <a:t>a </a:t>
            </a:r>
            <a:r>
              <a:rPr lang="en-US" dirty="0" smtClean="0"/>
              <a:t>secular trend but extremely anemic (as compared to the west as well as the tigers and lesser cats of east Asia and Latin America</a:t>
            </a:r>
            <a:r>
              <a:rPr lang="en-US" dirty="0" smtClean="0"/>
              <a:t>).</a:t>
            </a:r>
          </a:p>
          <a:p>
            <a:endParaRPr lang="en-US" dirty="0" smtClean="0"/>
          </a:p>
          <a:p>
            <a:r>
              <a:rPr lang="en-US" dirty="0" smtClean="0"/>
              <a:t>More intriguing developments have been: decline in work force despite rise in the working age population; rise in real wages despite steep inflation and mechanization of work</a:t>
            </a:r>
            <a:r>
              <a:rPr lang="en-US" dirty="0" smtClean="0"/>
              <a:t>.</a:t>
            </a:r>
            <a:endParaRPr lang="en-US" dirty="0" smtClean="0"/>
          </a:p>
        </p:txBody>
      </p:sp>
      <p:pic>
        <p:nvPicPr>
          <p:cNvPr id="8" name="Picture 7"/>
          <p:cNvPicPr/>
          <p:nvPr/>
        </p:nvPicPr>
        <p:blipFill>
          <a:blip r:embed="rId2"/>
          <a:srcRect/>
          <a:stretch>
            <a:fillRect/>
          </a:stretch>
        </p:blipFill>
        <p:spPr bwMode="auto">
          <a:xfrm>
            <a:off x="5638800" y="4419600"/>
            <a:ext cx="2770828" cy="2260121"/>
          </a:xfrm>
          <a:prstGeom prst="rect">
            <a:avLst/>
          </a:prstGeom>
          <a:noFill/>
          <a:ln w="9525">
            <a:noFill/>
            <a:miter lim="800000"/>
            <a:headEnd/>
            <a:tailEnd/>
          </a:ln>
        </p:spPr>
      </p:pic>
      <p:pic>
        <p:nvPicPr>
          <p:cNvPr id="9" name="Picture 8"/>
          <p:cNvPicPr/>
          <p:nvPr/>
        </p:nvPicPr>
        <p:blipFill>
          <a:blip r:embed="rId3"/>
          <a:srcRect/>
          <a:stretch>
            <a:fillRect/>
          </a:stretch>
        </p:blipFill>
        <p:spPr bwMode="auto">
          <a:xfrm>
            <a:off x="685800" y="4419600"/>
            <a:ext cx="2534369" cy="22601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81000" y="380998"/>
          <a:ext cx="8382001" cy="6609817"/>
        </p:xfrm>
        <a:graphic>
          <a:graphicData uri="http://schemas.openxmlformats.org/drawingml/2006/table">
            <a:tbl>
              <a:tblPr/>
              <a:tblGrid>
                <a:gridCol w="1752600"/>
                <a:gridCol w="1664676"/>
                <a:gridCol w="1482969"/>
                <a:gridCol w="1740878"/>
                <a:gridCol w="1740878"/>
              </a:tblGrid>
              <a:tr h="223857">
                <a:tc rowSpan="2">
                  <a:txBody>
                    <a:bodyPr/>
                    <a:lstStyle/>
                    <a:p>
                      <a:pPr marL="0" marR="0" algn="just">
                        <a:lnSpc>
                          <a:spcPct val="150000"/>
                        </a:lnSpc>
                        <a:spcBef>
                          <a:spcPts val="0"/>
                        </a:spcBef>
                        <a:spcAft>
                          <a:spcPts val="0"/>
                        </a:spcAft>
                      </a:pPr>
                      <a:r>
                        <a:rPr lang="en-US" sz="1000" b="1" dirty="0">
                          <a:latin typeface="Times New Roman"/>
                          <a:ea typeface="Calibri"/>
                          <a:cs typeface="Mangal"/>
                        </a:rPr>
                        <a:t>Sector/ Year</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b="1">
                          <a:latin typeface="Times New Roman"/>
                          <a:ea typeface="Calibri"/>
                          <a:cs typeface="Mangal"/>
                        </a:rPr>
                        <a:t>2011-12</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50000"/>
                        </a:lnSpc>
                        <a:spcBef>
                          <a:spcPts val="0"/>
                        </a:spcBef>
                        <a:spcAft>
                          <a:spcPts val="0"/>
                        </a:spcAft>
                      </a:pPr>
                      <a:r>
                        <a:rPr lang="en-US" sz="1000" b="1">
                          <a:latin typeface="Times New Roman"/>
                          <a:ea typeface="Calibri"/>
                          <a:cs typeface="Mangal"/>
                        </a:rPr>
                        <a:t>1951 etc.</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402942">
                <a:tc vMerge="1">
                  <a:txBody>
                    <a:bodyPr/>
                    <a:lstStyle/>
                    <a:p>
                      <a:endParaRPr lang="en-US"/>
                    </a:p>
                  </a:txBody>
                  <a:tcPr/>
                </a:tc>
                <a:tc>
                  <a:txBody>
                    <a:bodyPr/>
                    <a:lstStyle/>
                    <a:p>
                      <a:pPr marL="0" marR="0" algn="ctr">
                        <a:lnSpc>
                          <a:spcPct val="150000"/>
                        </a:lnSpc>
                        <a:spcBef>
                          <a:spcPts val="0"/>
                        </a:spcBef>
                        <a:spcAft>
                          <a:spcPts val="0"/>
                        </a:spcAft>
                      </a:pPr>
                      <a:r>
                        <a:rPr lang="en-US" sz="900" b="1" dirty="0">
                          <a:latin typeface="Times New Roman"/>
                          <a:ea typeface="Calibri"/>
                          <a:cs typeface="Mangal"/>
                        </a:rPr>
                        <a:t>Employment</a:t>
                      </a:r>
                      <a:endParaRPr lang="en-US" sz="900" dirty="0">
                        <a:latin typeface="Calibri"/>
                        <a:ea typeface="Calibri"/>
                        <a:cs typeface="Mangal"/>
                      </a:endParaRPr>
                    </a:p>
                    <a:p>
                      <a:pPr marL="0" marR="0" algn="ctr">
                        <a:lnSpc>
                          <a:spcPct val="150000"/>
                        </a:lnSpc>
                        <a:spcBef>
                          <a:spcPts val="0"/>
                        </a:spcBef>
                        <a:spcAft>
                          <a:spcPts val="0"/>
                        </a:spcAft>
                      </a:pPr>
                      <a:r>
                        <a:rPr lang="en-US" sz="900" b="1" dirty="0">
                          <a:latin typeface="Times New Roman"/>
                          <a:ea typeface="Calibri"/>
                          <a:cs typeface="Mangal"/>
                        </a:rPr>
                        <a:t>Data</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b="1">
                          <a:latin typeface="Times New Roman"/>
                          <a:ea typeface="Calibri"/>
                          <a:cs typeface="Mangal"/>
                        </a:rPr>
                        <a:t>Other Details</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b="1">
                          <a:latin typeface="Times New Roman"/>
                          <a:ea typeface="Calibri"/>
                          <a:cs typeface="Mangal"/>
                        </a:rPr>
                        <a:t>Employment </a:t>
                      </a:r>
                      <a:endParaRPr lang="en-US" sz="900">
                        <a:latin typeface="Calibri"/>
                        <a:ea typeface="Calibri"/>
                        <a:cs typeface="Mangal"/>
                      </a:endParaRPr>
                    </a:p>
                    <a:p>
                      <a:pPr marL="0" marR="0" algn="ctr">
                        <a:lnSpc>
                          <a:spcPct val="150000"/>
                        </a:lnSpc>
                        <a:spcBef>
                          <a:spcPts val="0"/>
                        </a:spcBef>
                        <a:spcAft>
                          <a:spcPts val="0"/>
                        </a:spcAft>
                      </a:pPr>
                      <a:r>
                        <a:rPr lang="en-US" sz="900" b="1">
                          <a:latin typeface="Times New Roman"/>
                          <a:ea typeface="Calibri"/>
                          <a:cs typeface="Mangal"/>
                        </a:rPr>
                        <a:t>Data</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b="1">
                          <a:latin typeface="Times New Roman"/>
                          <a:ea typeface="Calibri"/>
                          <a:cs typeface="Mangal"/>
                        </a:rPr>
                        <a:t>Other Details</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tabLst>
                          <a:tab pos="1802130" algn="r"/>
                        </a:tabLst>
                      </a:pPr>
                      <a:r>
                        <a:rPr lang="en-US" sz="900" dirty="0">
                          <a:latin typeface="Times New Roman"/>
                          <a:ea typeface="Calibri"/>
                          <a:cs typeface="Mangal"/>
                        </a:rPr>
                        <a:t>Total Population	</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1200 million </a:t>
                      </a:r>
                      <a:r>
                        <a:rPr lang="en-US" sz="900" dirty="0" err="1">
                          <a:latin typeface="Times New Roman"/>
                          <a:ea typeface="Calibri"/>
                          <a:cs typeface="Mangal"/>
                        </a:rPr>
                        <a:t>appr</a:t>
                      </a:r>
                      <a:r>
                        <a:rPr lang="en-US" sz="900" dirty="0">
                          <a:latin typeface="Times New Roman"/>
                          <a:ea typeface="Calibri"/>
                          <a:cs typeface="Mangal"/>
                        </a:rPr>
                        <a:t>.</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GDP 90 </a:t>
                      </a:r>
                      <a:r>
                        <a:rPr lang="en-US" sz="900" dirty="0" err="1">
                          <a:latin typeface="Times New Roman"/>
                          <a:ea typeface="Calibri"/>
                          <a:cs typeface="Mangal"/>
                        </a:rPr>
                        <a:t>lakh</a:t>
                      </a:r>
                      <a:r>
                        <a:rPr lang="en-US" sz="900" dirty="0">
                          <a:latin typeface="Times New Roman"/>
                          <a:ea typeface="Calibri"/>
                          <a:cs typeface="Mangal"/>
                        </a:rPr>
                        <a:t> </a:t>
                      </a:r>
                      <a:r>
                        <a:rPr lang="en-US" sz="900" dirty="0" err="1">
                          <a:latin typeface="Times New Roman"/>
                          <a:ea typeface="Calibri"/>
                          <a:cs typeface="Mangal"/>
                        </a:rPr>
                        <a:t>crore</a:t>
                      </a:r>
                      <a:r>
                        <a:rPr lang="en-US" sz="900" dirty="0">
                          <a:latin typeface="Times New Roman"/>
                          <a:ea typeface="Calibri"/>
                          <a:cs typeface="Mangal"/>
                        </a:rPr>
                        <a:t> </a:t>
                      </a:r>
                      <a:r>
                        <a:rPr lang="en-US" sz="900" dirty="0" err="1">
                          <a:latin typeface="Times New Roman"/>
                          <a:ea typeface="Calibri"/>
                          <a:cs typeface="Mangal"/>
                        </a:rPr>
                        <a:t>appr</a:t>
                      </a:r>
                      <a:r>
                        <a:rPr lang="en-US" sz="900" dirty="0">
                          <a:latin typeface="Times New Roman"/>
                          <a:ea typeface="Calibri"/>
                          <a:cs typeface="Mangal"/>
                        </a:rPr>
                        <a:t>. (20 times since 1951)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370 million in 1951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GDP: Rs. 10,000 </a:t>
                      </a:r>
                      <a:r>
                        <a:rPr lang="en-US" sz="900" dirty="0" err="1">
                          <a:latin typeface="Times New Roman"/>
                          <a:ea typeface="Calibri"/>
                          <a:cs typeface="Mangal"/>
                        </a:rPr>
                        <a:t>crore</a:t>
                      </a:r>
                      <a:r>
                        <a:rPr lang="en-US" sz="900" dirty="0">
                          <a:latin typeface="Times New Roman"/>
                          <a:ea typeface="Calibri"/>
                          <a:cs typeface="Mangal"/>
                        </a:rPr>
                        <a:t> in 1951 prices (4.5 </a:t>
                      </a:r>
                      <a:r>
                        <a:rPr lang="en-US" sz="900" dirty="0" err="1">
                          <a:latin typeface="Times New Roman"/>
                          <a:ea typeface="Calibri"/>
                          <a:cs typeface="Mangal"/>
                        </a:rPr>
                        <a:t>lakh</a:t>
                      </a:r>
                      <a:r>
                        <a:rPr lang="en-US" sz="900" dirty="0">
                          <a:latin typeface="Times New Roman"/>
                          <a:ea typeface="Calibri"/>
                          <a:cs typeface="Mangal"/>
                        </a:rPr>
                        <a:t> </a:t>
                      </a:r>
                      <a:r>
                        <a:rPr lang="en-US" sz="900" dirty="0" err="1">
                          <a:latin typeface="Times New Roman"/>
                          <a:ea typeface="Calibri"/>
                          <a:cs typeface="Mangal"/>
                        </a:rPr>
                        <a:t>crore</a:t>
                      </a:r>
                      <a:r>
                        <a:rPr lang="en-US" sz="900" dirty="0">
                          <a:latin typeface="Times New Roman"/>
                          <a:ea typeface="Calibri"/>
                          <a:cs typeface="Mangal"/>
                        </a:rPr>
                        <a:t> in 2011 prices)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tabLst>
                          <a:tab pos="1802130" algn="r"/>
                        </a:tabLst>
                      </a:pPr>
                      <a:r>
                        <a:rPr lang="en-US" sz="900" dirty="0">
                          <a:latin typeface="Times New Roman"/>
                          <a:ea typeface="Calibri"/>
                          <a:cs typeface="Mangal"/>
                        </a:rPr>
                        <a:t>Working Age Population</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63%</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60%  in 1911;</a:t>
                      </a:r>
                      <a:endParaRPr lang="en-US" sz="9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53%  in 1981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Labor Force </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45% of Total and 75% of Work Age</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43% of Total Population in 1991</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Work force</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39 % of Total Population</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33% of urban population</a:t>
                      </a:r>
                      <a:endParaRPr lang="en-US" sz="9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16% of urban women</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41% of Population in 2004.</a:t>
                      </a:r>
                      <a:endParaRPr lang="en-US" sz="900">
                        <a:latin typeface="Calibri"/>
                        <a:ea typeface="Calibri"/>
                        <a:cs typeface="Mangal"/>
                      </a:endParaRPr>
                    </a:p>
                    <a:p>
                      <a:pPr marL="0" marR="0" algn="ctr">
                        <a:lnSpc>
                          <a:spcPct val="150000"/>
                        </a:lnSpc>
                        <a:spcBef>
                          <a:spcPts val="0"/>
                        </a:spcBef>
                        <a:spcAft>
                          <a:spcPts val="0"/>
                        </a:spcAft>
                      </a:pPr>
                      <a:r>
                        <a:rPr lang="en-US" sz="900">
                          <a:latin typeface="Times New Roman"/>
                          <a:ea typeface="Calibri"/>
                          <a:cs typeface="Mangal"/>
                        </a:rPr>
                        <a:t>37% in 1991</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4413">
                <a:tc>
                  <a:txBody>
                    <a:bodyPr/>
                    <a:lstStyle/>
                    <a:p>
                      <a:pPr marL="0" marR="0" algn="just">
                        <a:lnSpc>
                          <a:spcPct val="150000"/>
                        </a:lnSpc>
                        <a:spcBef>
                          <a:spcPts val="0"/>
                        </a:spcBef>
                        <a:spcAft>
                          <a:spcPts val="0"/>
                        </a:spcAft>
                      </a:pPr>
                      <a:r>
                        <a:rPr lang="en-US" sz="900" dirty="0">
                          <a:latin typeface="Times New Roman"/>
                          <a:ea typeface="Calibri"/>
                          <a:cs typeface="Mangal"/>
                        </a:rPr>
                        <a:t>Unemployed </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6.6%  of labor force</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About 1.1 </a:t>
                      </a:r>
                      <a:r>
                        <a:rPr lang="en-US" sz="900" dirty="0" err="1">
                          <a:latin typeface="Times New Roman"/>
                          <a:ea typeface="Calibri"/>
                          <a:cs typeface="Mangal"/>
                        </a:rPr>
                        <a:t>crores</a:t>
                      </a:r>
                      <a:r>
                        <a:rPr lang="en-US" sz="900" dirty="0">
                          <a:latin typeface="Times New Roman"/>
                          <a:ea typeface="Calibri"/>
                          <a:cs typeface="Mangal"/>
                        </a:rPr>
                        <a:t> new job seekers </a:t>
                      </a:r>
                      <a:r>
                        <a:rPr lang="en-US" sz="900" dirty="0" err="1">
                          <a:latin typeface="Times New Roman"/>
                          <a:ea typeface="Calibri"/>
                          <a:cs typeface="Mangal"/>
                        </a:rPr>
                        <a:t>bt</a:t>
                      </a:r>
                      <a:r>
                        <a:rPr lang="en-US" sz="900" dirty="0">
                          <a:latin typeface="Times New Roman"/>
                          <a:ea typeface="Calibri"/>
                          <a:cs typeface="Mangal"/>
                        </a:rPr>
                        <a:t> 2004-09 but 1.8 </a:t>
                      </a:r>
                      <a:r>
                        <a:rPr lang="en-US" sz="900" dirty="0" err="1">
                          <a:latin typeface="Times New Roman"/>
                          <a:ea typeface="Calibri"/>
                          <a:cs typeface="Mangal"/>
                        </a:rPr>
                        <a:t>crores</a:t>
                      </a:r>
                      <a:r>
                        <a:rPr lang="en-US" sz="900" dirty="0">
                          <a:latin typeface="Times New Roman"/>
                          <a:ea typeface="Calibri"/>
                          <a:cs typeface="Mangal"/>
                        </a:rPr>
                        <a:t> found employment</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8.2%  of labor force in 2004;</a:t>
                      </a:r>
                      <a:endParaRPr lang="en-US" sz="9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6%  in 1991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Growth of Employment</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0.5 % p.a.2004-09</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2.5 % p.a. 1999-04 (including 7.5% in manufacturing)</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471">
                <a:tc>
                  <a:txBody>
                    <a:bodyPr/>
                    <a:lstStyle/>
                    <a:p>
                      <a:pPr marL="0" marR="0" algn="just">
                        <a:lnSpc>
                          <a:spcPct val="150000"/>
                        </a:lnSpc>
                        <a:spcBef>
                          <a:spcPts val="0"/>
                        </a:spcBef>
                        <a:spcAft>
                          <a:spcPts val="0"/>
                        </a:spcAft>
                      </a:pPr>
                      <a:r>
                        <a:rPr lang="en-US" sz="900" dirty="0">
                          <a:latin typeface="Times New Roman"/>
                          <a:ea typeface="Calibri"/>
                          <a:cs typeface="Mangal"/>
                        </a:rPr>
                        <a:t>Main Workers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78 %</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72% in 2004</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Marginal Workers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22 % of workers and 9% of population</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 in 1971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Women ‘Workers’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25% of Adult Women</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(31% in rural and 15% in urban)</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31% in 2004</a:t>
                      </a:r>
                      <a:endParaRPr lang="en-US" sz="9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27% in 1991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(withdrawal of 25 million rural women between 2004-2011)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471">
                <a:tc>
                  <a:txBody>
                    <a:bodyPr/>
                    <a:lstStyle/>
                    <a:p>
                      <a:pPr marL="0" marR="0" algn="just">
                        <a:lnSpc>
                          <a:spcPct val="150000"/>
                        </a:lnSpc>
                        <a:spcBef>
                          <a:spcPts val="0"/>
                        </a:spcBef>
                        <a:spcAft>
                          <a:spcPts val="0"/>
                        </a:spcAft>
                      </a:pPr>
                      <a:r>
                        <a:rPr lang="en-US" sz="900" dirty="0">
                          <a:latin typeface="Times New Roman"/>
                          <a:ea typeface="Calibri"/>
                          <a:cs typeface="Mangal"/>
                        </a:rPr>
                        <a:t>Child Workers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2.5% of Workers</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5% in 1991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Self Employed</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52% of workers (42% own account and 10% family workers)</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Urban 42%</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59 % 1977;</a:t>
                      </a:r>
                      <a:endParaRPr lang="en-US" sz="9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55% in 1991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Urban 41%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471">
                <a:tc>
                  <a:txBody>
                    <a:bodyPr/>
                    <a:lstStyle/>
                    <a:p>
                      <a:pPr marL="0" marR="0" algn="just">
                        <a:lnSpc>
                          <a:spcPct val="150000"/>
                        </a:lnSpc>
                        <a:spcBef>
                          <a:spcPts val="0"/>
                        </a:spcBef>
                        <a:spcAft>
                          <a:spcPts val="0"/>
                        </a:spcAft>
                      </a:pPr>
                      <a:r>
                        <a:rPr lang="en-US" sz="900" dirty="0">
                          <a:latin typeface="Times New Roman"/>
                          <a:ea typeface="Calibri"/>
                          <a:cs typeface="Mangal"/>
                        </a:rPr>
                        <a:t>Salaried Workers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18% of workers</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Urban 43%</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14% in 1977</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Urban 41</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Casual Workers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30% of workers</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Urban 15%</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27 % 1977;</a:t>
                      </a:r>
                      <a:endParaRPr lang="en-US" sz="9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23% in 1973</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Urban 16</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471">
                <a:tc>
                  <a:txBody>
                    <a:bodyPr/>
                    <a:lstStyle/>
                    <a:p>
                      <a:pPr marL="0" marR="0" algn="just">
                        <a:lnSpc>
                          <a:spcPct val="150000"/>
                        </a:lnSpc>
                        <a:spcBef>
                          <a:spcPts val="0"/>
                        </a:spcBef>
                        <a:spcAft>
                          <a:spcPts val="0"/>
                        </a:spcAft>
                      </a:pPr>
                      <a:r>
                        <a:rPr lang="en-US" sz="900" dirty="0">
                          <a:latin typeface="Times New Roman"/>
                          <a:ea typeface="Calibri"/>
                          <a:cs typeface="Mangal"/>
                        </a:rPr>
                        <a:t>Employers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 of all workers </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0.5%</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017">
                <a:tc>
                  <a:txBody>
                    <a:bodyPr/>
                    <a:lstStyle/>
                    <a:p>
                      <a:pPr marL="0" marR="0" algn="just">
                        <a:lnSpc>
                          <a:spcPct val="150000"/>
                        </a:lnSpc>
                        <a:spcBef>
                          <a:spcPts val="0"/>
                        </a:spcBef>
                        <a:spcAft>
                          <a:spcPts val="0"/>
                        </a:spcAft>
                      </a:pPr>
                      <a:r>
                        <a:rPr lang="en-US" sz="900" dirty="0">
                          <a:latin typeface="Times New Roman"/>
                          <a:ea typeface="Calibri"/>
                          <a:cs typeface="Mangal"/>
                        </a:rPr>
                        <a:t>Worker Productivity in Services</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8.7 times of agricultural work</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 times of agricultural work</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1471">
                <a:tc>
                  <a:txBody>
                    <a:bodyPr/>
                    <a:lstStyle/>
                    <a:p>
                      <a:pPr marL="0" marR="0" algn="just">
                        <a:lnSpc>
                          <a:spcPct val="150000"/>
                        </a:lnSpc>
                        <a:spcBef>
                          <a:spcPts val="0"/>
                        </a:spcBef>
                        <a:spcAft>
                          <a:spcPts val="0"/>
                        </a:spcAft>
                      </a:pPr>
                      <a:r>
                        <a:rPr lang="en-US" sz="900" dirty="0">
                          <a:latin typeface="Times New Roman"/>
                          <a:ea typeface="Calibri"/>
                          <a:cs typeface="Mangal"/>
                        </a:rPr>
                        <a:t>Black Economy Estimate</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50% or more of GDP</a:t>
                      </a:r>
                      <a:endParaRPr lang="en-US" sz="90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NA</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2942">
                <a:tc>
                  <a:txBody>
                    <a:bodyPr/>
                    <a:lstStyle/>
                    <a:p>
                      <a:pPr marL="0" marR="0" algn="just">
                        <a:lnSpc>
                          <a:spcPct val="150000"/>
                        </a:lnSpc>
                        <a:spcBef>
                          <a:spcPts val="0"/>
                        </a:spcBef>
                        <a:spcAft>
                          <a:spcPts val="0"/>
                        </a:spcAft>
                      </a:pPr>
                      <a:r>
                        <a:rPr lang="en-US" sz="900" dirty="0">
                          <a:latin typeface="Times New Roman"/>
                          <a:ea typeface="Calibri"/>
                          <a:cs typeface="Mangal"/>
                        </a:rPr>
                        <a:t>Domestic Work (Not counted in WPR)</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15% of GDP </a:t>
                      </a:r>
                      <a:r>
                        <a:rPr lang="en-US" sz="900" dirty="0" err="1">
                          <a:latin typeface="Times New Roman"/>
                          <a:ea typeface="Calibri"/>
                          <a:cs typeface="Mangal"/>
                        </a:rPr>
                        <a:t>appr</a:t>
                      </a:r>
                      <a:r>
                        <a:rPr lang="en-US" sz="900" dirty="0">
                          <a:latin typeface="Times New Roman"/>
                          <a:ea typeface="Calibri"/>
                          <a:cs typeface="Mangal"/>
                        </a:rPr>
                        <a:t> (?)</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Much Higher</a:t>
                      </a:r>
                      <a:endParaRPr lang="en-US" sz="900" dirty="0">
                        <a:latin typeface="Calibri"/>
                        <a:ea typeface="Calibri"/>
                        <a:cs typeface="Mangal"/>
                      </a:endParaRPr>
                    </a:p>
                  </a:txBody>
                  <a:tcPr marL="24933" marR="249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832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801813" algn="r"/>
              </a:tabLst>
            </a:pPr>
            <a:r>
              <a:rPr kumimoji="0" lang="en-US" sz="15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Table I: India’s Occupational Profile: circa, 1951-2011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80998" y="152400"/>
          <a:ext cx="8229603" cy="6858000"/>
        </p:xfrm>
        <a:graphic>
          <a:graphicData uri="http://schemas.openxmlformats.org/drawingml/2006/table">
            <a:tbl>
              <a:tblPr/>
              <a:tblGrid>
                <a:gridCol w="1993866"/>
                <a:gridCol w="1395705"/>
                <a:gridCol w="154449"/>
                <a:gridCol w="1362476"/>
                <a:gridCol w="1528629"/>
                <a:gridCol w="1794478"/>
              </a:tblGrid>
              <a:tr h="525780">
                <a:tc>
                  <a:txBody>
                    <a:bodyPr/>
                    <a:lstStyle/>
                    <a:p>
                      <a:pPr marL="0" marR="0" algn="just">
                        <a:lnSpc>
                          <a:spcPct val="150000"/>
                        </a:lnSpc>
                        <a:spcBef>
                          <a:spcPts val="0"/>
                        </a:spcBef>
                        <a:spcAft>
                          <a:spcPts val="0"/>
                        </a:spcAft>
                      </a:pPr>
                      <a:r>
                        <a:rPr lang="en-US" sz="1000" dirty="0">
                          <a:latin typeface="Times New Roman"/>
                          <a:ea typeface="Calibri"/>
                          <a:cs typeface="Mangal"/>
                        </a:rPr>
                        <a:t>Informal Sector</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86% (exclud. 7% contractual in Formal Sector)</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dirty="0">
                          <a:latin typeface="Times New Roman"/>
                          <a:ea typeface="Calibri"/>
                          <a:cs typeface="Mangal"/>
                        </a:rPr>
                        <a:t>60% of GDP (12% each of informal </a:t>
                      </a:r>
                      <a:r>
                        <a:rPr lang="en-US" sz="1000" dirty="0" err="1">
                          <a:latin typeface="Times New Roman"/>
                          <a:ea typeface="Calibri"/>
                          <a:cs typeface="Mangal"/>
                        </a:rPr>
                        <a:t>manu</a:t>
                      </a:r>
                      <a:r>
                        <a:rPr lang="en-US" sz="1000" dirty="0">
                          <a:latin typeface="Times New Roman"/>
                          <a:ea typeface="Calibri"/>
                          <a:cs typeface="Mangal"/>
                        </a:rPr>
                        <a:t>, trade services  </a:t>
                      </a:r>
                      <a:r>
                        <a:rPr lang="en-US" sz="1000" dirty="0" err="1">
                          <a:latin typeface="Times New Roman"/>
                          <a:ea typeface="Calibri"/>
                          <a:cs typeface="Mangal"/>
                        </a:rPr>
                        <a:t>constn</a:t>
                      </a:r>
                      <a:r>
                        <a:rPr lang="en-US" sz="1000" dirty="0">
                          <a:latin typeface="Times New Roman"/>
                          <a:ea typeface="Calibri"/>
                          <a:cs typeface="Mangal"/>
                        </a:rPr>
                        <a:t> and 12% </a:t>
                      </a:r>
                      <a:r>
                        <a:rPr lang="en-US" sz="1000" dirty="0" err="1">
                          <a:latin typeface="Times New Roman"/>
                          <a:ea typeface="Calibri"/>
                          <a:cs typeface="Mangal"/>
                        </a:rPr>
                        <a:t>agri</a:t>
                      </a:r>
                      <a:r>
                        <a:rPr lang="en-US" sz="1000" dirty="0">
                          <a:latin typeface="Times New Roman"/>
                          <a:ea typeface="Calibri"/>
                          <a:cs typeface="Mangal"/>
                        </a:rPr>
                        <a:t>)</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93% in 1951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Formal Sector in China: 32% in 2001; Thailand:42%; U.S.: 89%; Japan: 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630">
                <a:tc>
                  <a:txBody>
                    <a:bodyPr/>
                    <a:lstStyle/>
                    <a:p>
                      <a:pPr marL="0" marR="0" algn="just">
                        <a:lnSpc>
                          <a:spcPct val="150000"/>
                        </a:lnSpc>
                        <a:spcBef>
                          <a:spcPts val="0"/>
                        </a:spcBef>
                        <a:spcAft>
                          <a:spcPts val="0"/>
                        </a:spcAft>
                      </a:pPr>
                      <a:r>
                        <a:rPr lang="en-US" sz="1000" dirty="0">
                          <a:latin typeface="Times New Roman"/>
                          <a:ea typeface="Calibri"/>
                          <a:cs typeface="Mangal"/>
                        </a:rPr>
                        <a:t>Formal Sector Workers</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2.9 crore</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2.7 crore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Unorganized Workers in Formal Sector</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50 %</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33% in 1993</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Formal private Sector Workers</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1.1 crore in 2010</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0.7 crore in 1981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0" marR="0" algn="just">
                        <a:lnSpc>
                          <a:spcPct val="150000"/>
                        </a:lnSpc>
                        <a:spcBef>
                          <a:spcPts val="0"/>
                        </a:spcBef>
                        <a:spcAft>
                          <a:spcPts val="0"/>
                        </a:spcAft>
                      </a:pPr>
                      <a:r>
                        <a:rPr lang="en-US" sz="1000" dirty="0">
                          <a:latin typeface="Times New Roman"/>
                          <a:ea typeface="Calibri"/>
                          <a:cs typeface="Mangal"/>
                        </a:rPr>
                        <a:t>Public Sector Workers</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1.8 crore employees appr. (62% of formal employees)</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20 % of GDP (?)</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1.5 crore in 1981 1.9 crore (72% of formal workers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NA</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Salary Bill of Public Sector Employees </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12 lakh crore (15% of GDP)</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11 % of GDP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Agriculturists (99% are S.E./ unorganized) </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49 % of all workers</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14 % of GDP</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75 % in 1951</a:t>
                      </a:r>
                      <a:endParaRPr lang="en-US" sz="900">
                        <a:latin typeface="Calibri"/>
                        <a:ea typeface="Calibri"/>
                        <a:cs typeface="Mangal"/>
                      </a:endParaRPr>
                    </a:p>
                    <a:p>
                      <a:pPr marL="0" marR="0" algn="ctr">
                        <a:lnSpc>
                          <a:spcPct val="150000"/>
                        </a:lnSpc>
                        <a:spcBef>
                          <a:spcPts val="0"/>
                        </a:spcBef>
                        <a:spcAft>
                          <a:spcPts val="0"/>
                        </a:spcAft>
                      </a:pPr>
                      <a:r>
                        <a:rPr lang="en-US" sz="1000">
                          <a:latin typeface="Times New Roman"/>
                          <a:ea typeface="Calibri"/>
                          <a:cs typeface="Mangal"/>
                        </a:rPr>
                        <a:t>66%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66 % 1911; 57% in 1951; 30%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890">
                <a:tc>
                  <a:txBody>
                    <a:bodyPr/>
                    <a:lstStyle/>
                    <a:p>
                      <a:pPr marL="0" marR="0" algn="just">
                        <a:lnSpc>
                          <a:spcPct val="150000"/>
                        </a:lnSpc>
                        <a:spcBef>
                          <a:spcPts val="0"/>
                        </a:spcBef>
                        <a:spcAft>
                          <a:spcPts val="0"/>
                        </a:spcAft>
                      </a:pPr>
                      <a:r>
                        <a:rPr lang="en-US" sz="1000" dirty="0">
                          <a:latin typeface="Times New Roman"/>
                          <a:ea typeface="Calibri"/>
                          <a:cs typeface="Mangal"/>
                        </a:rPr>
                        <a:t>Share of Agriculturists among informal workers</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60%</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70%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Dependent on Animal Husbandry Alone</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2 %</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NA</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4% (?)</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NA</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Industry (Including Construction)</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19%</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27% of GDP</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12% thru1951 to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20% in 1951, 25% in 1971, 28%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630">
                <a:tc>
                  <a:txBody>
                    <a:bodyPr/>
                    <a:lstStyle/>
                    <a:p>
                      <a:pPr marL="0" marR="0" algn="just">
                        <a:lnSpc>
                          <a:spcPct val="150000"/>
                        </a:lnSpc>
                        <a:spcBef>
                          <a:spcPts val="0"/>
                        </a:spcBef>
                        <a:spcAft>
                          <a:spcPts val="0"/>
                        </a:spcAft>
                      </a:pPr>
                      <a:r>
                        <a:rPr lang="en-US" sz="1000" dirty="0">
                          <a:latin typeface="Times New Roman"/>
                          <a:ea typeface="Calibri"/>
                          <a:cs typeface="Mangal"/>
                        </a:rPr>
                        <a:t>Construction alone</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8 %</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2.5 %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890">
                <a:tc>
                  <a:txBody>
                    <a:bodyPr/>
                    <a:lstStyle/>
                    <a:p>
                      <a:pPr marL="0" marR="0" algn="just">
                        <a:lnSpc>
                          <a:spcPct val="150000"/>
                        </a:lnSpc>
                        <a:spcBef>
                          <a:spcPts val="0"/>
                        </a:spcBef>
                        <a:spcAft>
                          <a:spcPts val="0"/>
                        </a:spcAft>
                      </a:pPr>
                      <a:r>
                        <a:rPr lang="en-US" sz="1000" dirty="0">
                          <a:latin typeface="Times New Roman"/>
                          <a:ea typeface="Calibri"/>
                          <a:cs typeface="Mangal"/>
                        </a:rPr>
                        <a:t>Services</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28% (upto 75 % in advanced countires)</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59% of GDP</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13% in 1951, 13% in 1971, 25%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12% in 1951, 17% in 1971, 42%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890">
                <a:tc>
                  <a:txBody>
                    <a:bodyPr/>
                    <a:lstStyle/>
                    <a:p>
                      <a:pPr marL="0" marR="0" algn="just">
                        <a:lnSpc>
                          <a:spcPct val="150000"/>
                        </a:lnSpc>
                        <a:spcBef>
                          <a:spcPts val="0"/>
                        </a:spcBef>
                        <a:spcAft>
                          <a:spcPts val="0"/>
                        </a:spcAft>
                      </a:pPr>
                      <a:r>
                        <a:rPr lang="en-US" sz="1000" dirty="0">
                          <a:latin typeface="Times New Roman"/>
                          <a:ea typeface="Calibri"/>
                          <a:cs typeface="Mangal"/>
                        </a:rPr>
                        <a:t>Rural Non Farm Sector </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39% of rural workers</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50000"/>
                        </a:lnSpc>
                        <a:spcBef>
                          <a:spcPts val="0"/>
                        </a:spcBef>
                        <a:spcAft>
                          <a:spcPts val="0"/>
                        </a:spcAft>
                      </a:pPr>
                      <a:r>
                        <a:rPr lang="en-US" sz="1000">
                          <a:latin typeface="Times New Roman"/>
                          <a:ea typeface="Calibri"/>
                          <a:cs typeface="Mangal"/>
                        </a:rPr>
                        <a:t>More than 50 % of rural output</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r>
                        <a:rPr lang="en-US" sz="1000">
                          <a:latin typeface="Times New Roman"/>
                          <a:ea typeface="Calibri"/>
                          <a:cs typeface="Mangal"/>
                        </a:rPr>
                        <a:t>15 % in 1971, 17% in 1991, 22% 2001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34% 1994, 40% in 2001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RNFS Employment Breakup in 2005</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5">
                  <a:txBody>
                    <a:bodyPr/>
                    <a:lstStyle/>
                    <a:p>
                      <a:pPr marL="0" marR="0" algn="ctr">
                        <a:lnSpc>
                          <a:spcPct val="150000"/>
                        </a:lnSpc>
                        <a:spcBef>
                          <a:spcPts val="0"/>
                        </a:spcBef>
                        <a:spcAft>
                          <a:spcPts val="0"/>
                        </a:spcAft>
                      </a:pPr>
                      <a:r>
                        <a:rPr lang="en-US" sz="1000">
                          <a:latin typeface="Times New Roman"/>
                          <a:ea typeface="Calibri"/>
                          <a:cs typeface="Mangal"/>
                        </a:rPr>
                        <a:t>Rural Manufacturing 8%, construction 5% Trade 6% Transport 2.5% Services 6%</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Cultivated Area</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163 million hectares</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159 million hectares in 1991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260">
                <a:tc>
                  <a:txBody>
                    <a:bodyPr/>
                    <a:lstStyle/>
                    <a:p>
                      <a:pPr marL="0" marR="0" algn="just">
                        <a:lnSpc>
                          <a:spcPct val="150000"/>
                        </a:lnSpc>
                        <a:spcBef>
                          <a:spcPts val="0"/>
                        </a:spcBef>
                        <a:spcAft>
                          <a:spcPts val="0"/>
                        </a:spcAft>
                      </a:pPr>
                      <a:r>
                        <a:rPr lang="en-US" sz="1000" dirty="0">
                          <a:latin typeface="Times New Roman"/>
                          <a:ea typeface="Calibri"/>
                          <a:cs typeface="Mangal"/>
                        </a:rPr>
                        <a:t>No. of agricultural holdings</a:t>
                      </a:r>
                      <a:endParaRPr lang="en-US" sz="900" dirty="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000">
                          <a:latin typeface="Times New Roman"/>
                          <a:ea typeface="Calibri"/>
                          <a:cs typeface="Mangal"/>
                        </a:rPr>
                        <a:t>137 million in 2011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00">
                          <a:latin typeface="Times New Roman"/>
                          <a:ea typeface="Calibri"/>
                          <a:cs typeface="Mangal"/>
                        </a:rPr>
                        <a:t>90 millions in 1981</a:t>
                      </a:r>
                      <a:endParaRPr lang="en-US" sz="900">
                        <a:latin typeface="Calibri"/>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630">
                <a:tc>
                  <a:txBody>
                    <a:bodyPr/>
                    <a:lstStyle/>
                    <a:p>
                      <a:pPr marL="0" marR="0" algn="just">
                        <a:lnSpc>
                          <a:spcPct val="150000"/>
                        </a:lnSpc>
                        <a:spcBef>
                          <a:spcPts val="0"/>
                        </a:spcBef>
                        <a:spcAft>
                          <a:spcPts val="0"/>
                        </a:spcAft>
                      </a:pPr>
                      <a:endParaRPr lang="en-US" sz="1000" dirty="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endParaRPr lang="en-US" sz="1000" dirty="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50000"/>
                        </a:lnSpc>
                        <a:spcBef>
                          <a:spcPts val="0"/>
                        </a:spcBef>
                        <a:spcAft>
                          <a:spcPts val="0"/>
                        </a:spcAft>
                      </a:pPr>
                      <a:endParaRPr lang="en-US" sz="1000" dirty="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dirty="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00" dirty="0">
                        <a:latin typeface="Times New Roman"/>
                        <a:ea typeface="Calibri"/>
                        <a:cs typeface="Mangal"/>
                      </a:endParaRPr>
                    </a:p>
                  </a:txBody>
                  <a:tcPr marL="26737" marR="267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457200" y="304800"/>
          <a:ext cx="8305800" cy="4560570"/>
        </p:xfrm>
        <a:graphic>
          <a:graphicData uri="http://schemas.openxmlformats.org/drawingml/2006/table">
            <a:tbl>
              <a:tblPr/>
              <a:tblGrid>
                <a:gridCol w="2009468"/>
                <a:gridCol w="1574083"/>
                <a:gridCol w="1373136"/>
                <a:gridCol w="1540592"/>
                <a:gridCol w="1808521"/>
              </a:tblGrid>
              <a:tr h="198543">
                <a:tc gridSpan="5">
                  <a:txBody>
                    <a:bodyPr/>
                    <a:lstStyle/>
                    <a:p>
                      <a:pPr marL="0" marR="0" algn="just">
                        <a:lnSpc>
                          <a:spcPct val="150000"/>
                        </a:lnSpc>
                        <a:spcBef>
                          <a:spcPts val="0"/>
                        </a:spcBef>
                        <a:spcAft>
                          <a:spcPts val="0"/>
                        </a:spcAft>
                      </a:pPr>
                      <a:r>
                        <a:rPr lang="en-US" sz="1050" b="1" dirty="0">
                          <a:latin typeface="Times New Roman"/>
                          <a:ea typeface="Calibri"/>
                          <a:cs typeface="Mangal"/>
                        </a:rPr>
                        <a:t>Segments within Farmers:-</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2457">
                <a:tc>
                  <a:txBody>
                    <a:bodyPr/>
                    <a:lstStyle/>
                    <a:p>
                      <a:pPr marL="0" marR="0" algn="just">
                        <a:lnSpc>
                          <a:spcPct val="150000"/>
                        </a:lnSpc>
                        <a:spcBef>
                          <a:spcPts val="0"/>
                        </a:spcBef>
                        <a:spcAft>
                          <a:spcPts val="0"/>
                        </a:spcAft>
                      </a:pPr>
                      <a:r>
                        <a:rPr lang="en-US" sz="1050" dirty="0">
                          <a:latin typeface="Times New Roman"/>
                          <a:ea typeface="Calibri"/>
                          <a:cs typeface="Mangal"/>
                        </a:rPr>
                        <a:t>Independent Farmers (Who do not hire out labor)</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55% of Agriculturists</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65%</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05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just">
                        <a:lnSpc>
                          <a:spcPct val="150000"/>
                        </a:lnSpc>
                        <a:spcBef>
                          <a:spcPts val="0"/>
                        </a:spcBef>
                        <a:spcAft>
                          <a:spcPts val="0"/>
                        </a:spcAft>
                      </a:pPr>
                      <a:r>
                        <a:rPr lang="en-US" sz="1050" dirty="0">
                          <a:latin typeface="Times New Roman"/>
                          <a:ea typeface="Calibri"/>
                          <a:cs typeface="Mangal"/>
                        </a:rPr>
                        <a:t>Marginal and Small Farmers</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86 % of Farmers</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40 % of Cultivated Land</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66% in 1991</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20% in 1991</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3">
                <a:tc>
                  <a:txBody>
                    <a:bodyPr/>
                    <a:lstStyle/>
                    <a:p>
                      <a:pPr marL="0" marR="0" algn="just">
                        <a:lnSpc>
                          <a:spcPct val="150000"/>
                        </a:lnSpc>
                        <a:spcBef>
                          <a:spcPts val="0"/>
                        </a:spcBef>
                        <a:spcAft>
                          <a:spcPts val="0"/>
                        </a:spcAft>
                      </a:pPr>
                      <a:r>
                        <a:rPr lang="en-US" sz="1050" dirty="0">
                          <a:latin typeface="Times New Roman"/>
                          <a:ea typeface="Calibri"/>
                          <a:cs typeface="Mangal"/>
                        </a:rPr>
                        <a:t>Medium Farmers</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10%</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27%</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43">
                <a:tc>
                  <a:txBody>
                    <a:bodyPr/>
                    <a:lstStyle/>
                    <a:p>
                      <a:pPr marL="0" marR="0" algn="just">
                        <a:lnSpc>
                          <a:spcPct val="150000"/>
                        </a:lnSpc>
                        <a:spcBef>
                          <a:spcPts val="0"/>
                        </a:spcBef>
                        <a:spcAft>
                          <a:spcPts val="0"/>
                        </a:spcAft>
                      </a:pPr>
                      <a:r>
                        <a:rPr lang="en-US" sz="1050" dirty="0">
                          <a:latin typeface="Times New Roman"/>
                          <a:ea typeface="Calibri"/>
                          <a:cs typeface="Mangal"/>
                        </a:rPr>
                        <a:t>Tenants </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9 %</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11% in 1990</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7314">
                <a:tc>
                  <a:txBody>
                    <a:bodyPr/>
                    <a:lstStyle/>
                    <a:p>
                      <a:pPr marL="0" marR="0" algn="just">
                        <a:lnSpc>
                          <a:spcPct val="150000"/>
                        </a:lnSpc>
                        <a:spcBef>
                          <a:spcPts val="0"/>
                        </a:spcBef>
                        <a:spcAft>
                          <a:spcPts val="0"/>
                        </a:spcAft>
                      </a:pPr>
                      <a:r>
                        <a:rPr lang="en-US" sz="1050" dirty="0">
                          <a:latin typeface="Times New Roman"/>
                          <a:ea typeface="Calibri"/>
                          <a:cs typeface="Mangal"/>
                        </a:rPr>
                        <a:t>Big holdings (above 10 acres)</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4% of Farmers (own 30 % of land)</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1 million big holdings (0.8% of total holdings and 10% of cultivated area)</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2.2 million big holdings in 1981.</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Covering 90 million acres</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just">
                        <a:lnSpc>
                          <a:spcPct val="150000"/>
                        </a:lnSpc>
                        <a:spcBef>
                          <a:spcPts val="0"/>
                        </a:spcBef>
                        <a:spcAft>
                          <a:spcPts val="0"/>
                        </a:spcAft>
                      </a:pPr>
                      <a:r>
                        <a:rPr lang="en-US" sz="1050" dirty="0">
                          <a:latin typeface="Times New Roman"/>
                          <a:ea typeface="Calibri"/>
                          <a:cs typeface="Mangal"/>
                        </a:rPr>
                        <a:t>Rural Labor (Farm and Non Farm)</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45% in 2011 (?)</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33% in 1991</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lgn="just">
                        <a:lnSpc>
                          <a:spcPct val="150000"/>
                        </a:lnSpc>
                        <a:spcBef>
                          <a:spcPts val="0"/>
                        </a:spcBef>
                        <a:spcAft>
                          <a:spcPts val="0"/>
                        </a:spcAft>
                      </a:pPr>
                      <a:r>
                        <a:rPr lang="en-US" sz="1050" dirty="0">
                          <a:latin typeface="Times New Roman"/>
                          <a:ea typeface="Calibri"/>
                          <a:cs typeface="Mangal"/>
                        </a:rPr>
                        <a:t>Agricultural labor </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25% of agriculturists in 2004</a:t>
                      </a:r>
                      <a:r>
                        <a:rPr lang="hi-IN" sz="1050" dirty="0">
                          <a:latin typeface="Calibri"/>
                          <a:ea typeface="Calibri"/>
                          <a:cs typeface="Times New Roman"/>
                        </a:rPr>
                        <a:t> </a:t>
                      </a:r>
                      <a:r>
                        <a:rPr lang="en-US" sz="1050" dirty="0">
                          <a:latin typeface="Times New Roman"/>
                          <a:ea typeface="Calibri"/>
                          <a:cs typeface="Mangal"/>
                        </a:rPr>
                        <a:t>(20% landless and 80% marginal farmers)</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98% of agricultural labor are casual and 2 % are regular wage </a:t>
                      </a:r>
                      <a:r>
                        <a:rPr lang="en-US" sz="1050" dirty="0" err="1">
                          <a:latin typeface="Times New Roman"/>
                          <a:ea typeface="Calibri"/>
                          <a:cs typeface="Mangal"/>
                        </a:rPr>
                        <a:t>ern</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30% of agriculturists in 1993</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lgn="just">
                        <a:lnSpc>
                          <a:spcPct val="150000"/>
                        </a:lnSpc>
                        <a:spcBef>
                          <a:spcPts val="0"/>
                        </a:spcBef>
                        <a:spcAft>
                          <a:spcPts val="0"/>
                        </a:spcAft>
                      </a:pPr>
                      <a:r>
                        <a:rPr lang="en-US" sz="1050">
                          <a:latin typeface="Times New Roman"/>
                          <a:ea typeface="Calibri"/>
                          <a:cs typeface="Mangal"/>
                        </a:rPr>
                        <a:t>Landless Agricultural Labor</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6 % of Agriculturalists and 20% of Agricultural Labor</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a:latin typeface="Times New Roman"/>
                          <a:ea typeface="Calibri"/>
                          <a:cs typeface="Mangal"/>
                        </a:rPr>
                        <a:t>?</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just">
                        <a:lnSpc>
                          <a:spcPct val="150000"/>
                        </a:lnSpc>
                        <a:spcBef>
                          <a:spcPts val="0"/>
                        </a:spcBef>
                        <a:spcAft>
                          <a:spcPts val="0"/>
                        </a:spcAft>
                      </a:pPr>
                      <a:r>
                        <a:rPr lang="en-US" sz="1050">
                          <a:latin typeface="Times New Roman"/>
                          <a:ea typeface="Calibri"/>
                          <a:cs typeface="Mangal"/>
                        </a:rPr>
                        <a:t>Migrants Workers (in past one year)</a:t>
                      </a:r>
                      <a:endParaRPr lang="en-US" sz="100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40 million</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050" dirty="0">
                          <a:latin typeface="Times New Roman"/>
                          <a:ea typeface="Calibri"/>
                          <a:cs typeface="Mangal"/>
                        </a:rPr>
                        <a:t>30 million in 2008</a:t>
                      </a:r>
                      <a:endParaRPr lang="en-US" sz="1000" dirty="0">
                        <a:latin typeface="Calibri"/>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1050" dirty="0">
                        <a:latin typeface="Times New Roman"/>
                        <a:ea typeface="Calibri"/>
                        <a:cs typeface="Mangal"/>
                      </a:endParaRPr>
                    </a:p>
                  </a:txBody>
                  <a:tcPr marL="39077" marR="390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3538" name="Rectangle 2"/>
          <p:cNvSpPr>
            <a:spLocks noChangeArrowheads="1"/>
          </p:cNvSpPr>
          <p:nvPr/>
        </p:nvSpPr>
        <p:spPr bwMode="auto">
          <a:xfrm>
            <a:off x="391884" y="4669531"/>
            <a:ext cx="84582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Note</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All data in this table is in rounded figures only.</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Sources:</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National Sample Survey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Organisation</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Reports including Employment and Unemployment Survey 68</a:t>
            </a:r>
            <a:r>
              <a:rPr kumimoji="0" lang="en-US" sz="12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th</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Round, 2011-12; Registrar General of India and Census Data as cited in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Datt</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and </a:t>
            </a:r>
            <a:r>
              <a:rPr kumimoji="0" lang="en-US" sz="12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Sundharam</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Indian Economy, 2013.</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2"/>
          <p:cNvPicPr>
            <a:picLocks noChangeAspect="1" noChangeArrowheads="1"/>
          </p:cNvPicPr>
          <p:nvPr/>
        </p:nvPicPr>
        <p:blipFill>
          <a:blip r:embed="rId2"/>
          <a:srcRect/>
          <a:stretch>
            <a:fillRect/>
          </a:stretch>
        </p:blipFill>
        <p:spPr bwMode="auto">
          <a:xfrm>
            <a:off x="5943600" y="5257800"/>
            <a:ext cx="2833734" cy="1447800"/>
          </a:xfrm>
          <a:prstGeom prst="rect">
            <a:avLst/>
          </a:prstGeom>
          <a:noFill/>
          <a:ln w="9525">
            <a:noFill/>
            <a:miter lim="800000"/>
            <a:headEnd/>
            <a:tailEnd/>
          </a:ln>
          <a:effectLst/>
        </p:spPr>
      </p:pic>
      <p:pic>
        <p:nvPicPr>
          <p:cNvPr id="8" name="Picture 1"/>
          <p:cNvPicPr>
            <a:picLocks noChangeAspect="1" noChangeArrowheads="1"/>
          </p:cNvPicPr>
          <p:nvPr/>
        </p:nvPicPr>
        <p:blipFill>
          <a:blip r:embed="rId3"/>
          <a:srcRect/>
          <a:stretch>
            <a:fillRect/>
          </a:stretch>
        </p:blipFill>
        <p:spPr bwMode="auto">
          <a:xfrm>
            <a:off x="457200" y="5257800"/>
            <a:ext cx="2831088"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9469"/>
            <a:ext cx="8686800" cy="369332"/>
          </a:xfrm>
          <a:prstGeom prst="rect">
            <a:avLst/>
          </a:prstGeom>
        </p:spPr>
        <p:txBody>
          <a:bodyPr wrap="square">
            <a:spAutoFit/>
          </a:bodyPr>
          <a:lstStyle/>
          <a:p>
            <a:pPr algn="ctr"/>
            <a:r>
              <a:rPr lang="en-US" b="1" dirty="0" smtClean="0">
                <a:latin typeface="Times New Roman" pitchFamily="18" charset="0"/>
              </a:rPr>
              <a:t>Economic </a:t>
            </a:r>
            <a:r>
              <a:rPr lang="en-US" b="1" dirty="0" smtClean="0">
                <a:latin typeface="Times New Roman" pitchFamily="18" charset="0"/>
              </a:rPr>
              <a:t>Indicators: Some International Comparisons: 2009</a:t>
            </a:r>
            <a:endParaRPr lang="en-US" dirty="0">
              <a:latin typeface="Times New Roman" pitchFamily="18" charset="0"/>
            </a:endParaRPr>
          </a:p>
        </p:txBody>
      </p:sp>
      <p:graphicFrame>
        <p:nvGraphicFramePr>
          <p:cNvPr id="4" name="Table 3"/>
          <p:cNvGraphicFramePr>
            <a:graphicFrameLocks noGrp="1"/>
          </p:cNvGraphicFramePr>
          <p:nvPr/>
        </p:nvGraphicFramePr>
        <p:xfrm>
          <a:off x="120773" y="457200"/>
          <a:ext cx="8870827" cy="3737749"/>
        </p:xfrm>
        <a:graphic>
          <a:graphicData uri="http://schemas.openxmlformats.org/drawingml/2006/table">
            <a:tbl>
              <a:tblPr/>
              <a:tblGrid>
                <a:gridCol w="590836"/>
                <a:gridCol w="590836"/>
                <a:gridCol w="602555"/>
                <a:gridCol w="762000"/>
                <a:gridCol w="609600"/>
                <a:gridCol w="1097271"/>
                <a:gridCol w="1072713"/>
                <a:gridCol w="590836"/>
                <a:gridCol w="590836"/>
                <a:gridCol w="590836"/>
                <a:gridCol w="590836"/>
                <a:gridCol w="590836"/>
                <a:gridCol w="590836"/>
              </a:tblGrid>
              <a:tr h="694259">
                <a:tc>
                  <a:txBody>
                    <a:bodyPr/>
                    <a:lstStyle/>
                    <a:p>
                      <a:pPr marL="71755" marR="71755" algn="ctr">
                        <a:lnSpc>
                          <a:spcPct val="150000"/>
                        </a:lnSpc>
                        <a:spcBef>
                          <a:spcPts val="0"/>
                        </a:spcBef>
                        <a:spcAft>
                          <a:spcPts val="0"/>
                        </a:spcAft>
                      </a:pPr>
                      <a:r>
                        <a:rPr lang="en-US" sz="800" b="1" dirty="0">
                          <a:latin typeface="Times New Roman"/>
                          <a:ea typeface="Calibri"/>
                          <a:cs typeface="Mangal"/>
                        </a:rPr>
                        <a:t>Country</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/Indicator </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700" b="1" dirty="0">
                          <a:latin typeface="Times New Roman"/>
                          <a:ea typeface="Calibri"/>
                          <a:cs typeface="Mangal"/>
                        </a:rPr>
                        <a:t>Gross National </a:t>
                      </a:r>
                      <a:r>
                        <a:rPr lang="en-US" sz="800" b="1" dirty="0">
                          <a:latin typeface="Times New Roman"/>
                          <a:ea typeface="Calibri"/>
                          <a:cs typeface="Mangal"/>
                        </a:rPr>
                        <a:t>Income per capita</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(in $)</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Population Below Poverty Line</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(1)*</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Formal Sector Share in Employment</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Minimum </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Wages in </a:t>
                      </a:r>
                      <a:endParaRPr lang="en-US" sz="800" b="1" dirty="0" smtClean="0">
                        <a:latin typeface="Times New Roman"/>
                        <a:ea typeface="Calibri"/>
                        <a:cs typeface="Mangal"/>
                      </a:endParaRPr>
                    </a:p>
                    <a:p>
                      <a:pPr marL="71755" marR="71755" algn="ctr">
                        <a:lnSpc>
                          <a:spcPct val="150000"/>
                        </a:lnSpc>
                        <a:spcBef>
                          <a:spcPts val="0"/>
                        </a:spcBef>
                        <a:spcAft>
                          <a:spcPts val="0"/>
                        </a:spcAft>
                      </a:pPr>
                      <a:r>
                        <a:rPr lang="en-US" sz="800" b="1" dirty="0" smtClean="0">
                          <a:latin typeface="Times New Roman"/>
                          <a:ea typeface="Calibri"/>
                          <a:cs typeface="Mangal"/>
                        </a:rPr>
                        <a:t> </a:t>
                      </a:r>
                      <a:r>
                        <a:rPr lang="en-US" sz="800" b="1" dirty="0">
                          <a:latin typeface="Times New Roman"/>
                          <a:ea typeface="Calibri"/>
                          <a:cs typeface="Mangal"/>
                        </a:rPr>
                        <a:t>$ per hour</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Labor productivity in </a:t>
                      </a:r>
                      <a:r>
                        <a:rPr lang="en-US" sz="800" b="1" dirty="0" err="1">
                          <a:latin typeface="Times New Roman"/>
                          <a:ea typeface="Calibri"/>
                          <a:cs typeface="Mangal"/>
                        </a:rPr>
                        <a:t>agriture</a:t>
                      </a:r>
                      <a:r>
                        <a:rPr lang="en-US" sz="800" b="1" dirty="0">
                          <a:latin typeface="Times New Roman"/>
                          <a:ea typeface="Calibri"/>
                          <a:cs typeface="Mangal"/>
                        </a:rPr>
                        <a:t> </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(Per annum per </a:t>
                      </a:r>
                      <a:endParaRPr lang="en-US" sz="800" b="1" dirty="0" smtClean="0">
                        <a:latin typeface="Times New Roman"/>
                        <a:ea typeface="Calibri"/>
                        <a:cs typeface="Mangal"/>
                      </a:endParaRPr>
                    </a:p>
                    <a:p>
                      <a:pPr marL="71755" marR="71755" algn="ctr">
                        <a:lnSpc>
                          <a:spcPct val="150000"/>
                        </a:lnSpc>
                        <a:spcBef>
                          <a:spcPts val="0"/>
                        </a:spcBef>
                        <a:spcAft>
                          <a:spcPts val="0"/>
                        </a:spcAft>
                      </a:pPr>
                      <a:r>
                        <a:rPr lang="en-US" sz="800" b="1" dirty="0" err="1" smtClean="0">
                          <a:latin typeface="Times New Roman"/>
                          <a:ea typeface="Calibri"/>
                          <a:cs typeface="Mangal"/>
                        </a:rPr>
                        <a:t>wrkr</a:t>
                      </a:r>
                      <a:r>
                        <a:rPr lang="en-US" sz="800" b="1" dirty="0" smtClean="0">
                          <a:latin typeface="Times New Roman"/>
                          <a:ea typeface="Calibri"/>
                          <a:cs typeface="Mangal"/>
                        </a:rPr>
                        <a:t> </a:t>
                      </a:r>
                      <a:r>
                        <a:rPr lang="en-US" sz="800" b="1" dirty="0">
                          <a:latin typeface="Times New Roman"/>
                          <a:ea typeface="Calibri"/>
                          <a:cs typeface="Mangal"/>
                        </a:rPr>
                        <a:t>in $) (2) *</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Employ-</a:t>
                      </a:r>
                      <a:r>
                        <a:rPr lang="en-US" sz="800" b="1" dirty="0" err="1">
                          <a:latin typeface="Times New Roman"/>
                          <a:ea typeface="Calibri"/>
                          <a:cs typeface="Mangal"/>
                        </a:rPr>
                        <a:t>ment</a:t>
                      </a:r>
                      <a:r>
                        <a:rPr lang="en-US" sz="800" b="1" dirty="0">
                          <a:latin typeface="Times New Roman"/>
                          <a:ea typeface="Calibri"/>
                          <a:cs typeface="Mangal"/>
                        </a:rPr>
                        <a:t> in Agriculture </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 of Employed)</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Unemployment (% of labor Force)</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Urban Population (%)</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Life Expectancy at Birth</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Female / Male</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Forested area (% of Land Area)</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Energy Consumption per Capita per annum </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(3)*</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gn="ctr">
                        <a:lnSpc>
                          <a:spcPct val="150000"/>
                        </a:lnSpc>
                        <a:spcBef>
                          <a:spcPts val="0"/>
                        </a:spcBef>
                        <a:spcAft>
                          <a:spcPts val="0"/>
                        </a:spcAft>
                      </a:pPr>
                      <a:r>
                        <a:rPr lang="en-US" sz="800" b="1" dirty="0">
                          <a:latin typeface="Times New Roman"/>
                          <a:ea typeface="Calibri"/>
                          <a:cs typeface="Mangal"/>
                        </a:rPr>
                        <a:t>Per capita CO2 Emission Estimates</a:t>
                      </a:r>
                      <a:endParaRPr lang="en-US" sz="900" dirty="0">
                        <a:latin typeface="Calibri"/>
                        <a:ea typeface="Calibri"/>
                        <a:cs typeface="Mangal"/>
                      </a:endParaRPr>
                    </a:p>
                    <a:p>
                      <a:pPr marL="71755" marR="71755" algn="ctr">
                        <a:lnSpc>
                          <a:spcPct val="150000"/>
                        </a:lnSpc>
                        <a:spcBef>
                          <a:spcPts val="0"/>
                        </a:spcBef>
                        <a:spcAft>
                          <a:spcPts val="0"/>
                        </a:spcAft>
                      </a:pPr>
                      <a:r>
                        <a:rPr lang="en-US" sz="800" b="1" dirty="0">
                          <a:latin typeface="Times New Roman"/>
                          <a:ea typeface="Calibri"/>
                          <a:cs typeface="Mangal"/>
                        </a:rPr>
                        <a:t>(4)*</a:t>
                      </a:r>
                      <a:endParaRPr lang="en-US" sz="9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080">
                <a:tc>
                  <a:txBody>
                    <a:bodyPr/>
                    <a:lstStyle/>
                    <a:p>
                      <a:pPr marL="0" marR="0" algn="ctr">
                        <a:lnSpc>
                          <a:spcPct val="150000"/>
                        </a:lnSpc>
                        <a:spcBef>
                          <a:spcPts val="0"/>
                        </a:spcBef>
                        <a:spcAft>
                          <a:spcPts val="0"/>
                        </a:spcAft>
                      </a:pPr>
                      <a:r>
                        <a:rPr lang="en-US" sz="900" b="1" dirty="0">
                          <a:latin typeface="Times New Roman"/>
                          <a:ea typeface="Calibri"/>
                          <a:cs typeface="Mangal"/>
                        </a:rPr>
                        <a:t>India</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1073.1</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68.7 %</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16.4 %</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0.61</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$ 500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 to 6%</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30.0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66.9 / 63.7</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22.9</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396.0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1.4</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1000">
                <a:tc>
                  <a:txBody>
                    <a:bodyPr/>
                    <a:lstStyle/>
                    <a:p>
                      <a:pPr marL="0" marR="0" algn="ctr">
                        <a:lnSpc>
                          <a:spcPct val="150000"/>
                        </a:lnSpc>
                        <a:spcBef>
                          <a:spcPts val="0"/>
                        </a:spcBef>
                        <a:spcAft>
                          <a:spcPts val="0"/>
                        </a:spcAft>
                      </a:pPr>
                      <a:r>
                        <a:rPr lang="en-US" sz="900" b="1" dirty="0">
                          <a:latin typeface="Times New Roman"/>
                          <a:ea typeface="Calibri"/>
                          <a:cs typeface="Mangal"/>
                        </a:rPr>
                        <a:t>Sri Lanka</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2082.9</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29.8 %</a:t>
                      </a:r>
                      <a:endParaRPr lang="en-US" sz="1000" dirty="0">
                        <a:latin typeface="Calibri"/>
                        <a:ea typeface="Calibri"/>
                        <a:cs typeface="Mangal"/>
                      </a:endParaRPr>
                    </a:p>
                    <a:p>
                      <a:pPr marL="0" marR="0" algn="ctr">
                        <a:lnSpc>
                          <a:spcPct val="150000"/>
                        </a:lnSpc>
                        <a:spcBef>
                          <a:spcPts val="0"/>
                        </a:spcBef>
                        <a:spcAft>
                          <a:spcPts val="0"/>
                        </a:spcAft>
                      </a:pPr>
                      <a:r>
                        <a:rPr lang="en-US" sz="900" b="1" dirty="0">
                          <a:latin typeface="Times New Roman"/>
                          <a:ea typeface="Calibri"/>
                          <a:cs typeface="Mangal"/>
                        </a:rPr>
                        <a:t>?</a:t>
                      </a:r>
                      <a:r>
                        <a:rPr lang="en-US" sz="900" dirty="0">
                          <a:latin typeface="Times New Roman"/>
                          <a:ea typeface="Calibri"/>
                          <a:cs typeface="Mangal"/>
                        </a:rPr>
                        <a:t> 5</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38 %</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0.94</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31.3</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5.2</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14.3</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78.6 / 71.3</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30.0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200.0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0.6</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23">
                <a:tc>
                  <a:txBody>
                    <a:bodyPr/>
                    <a:lstStyle/>
                    <a:p>
                      <a:pPr marL="0" marR="0" algn="ctr">
                        <a:lnSpc>
                          <a:spcPct val="150000"/>
                        </a:lnSpc>
                        <a:spcBef>
                          <a:spcPts val="0"/>
                        </a:spcBef>
                        <a:spcAft>
                          <a:spcPts val="0"/>
                        </a:spcAft>
                      </a:pPr>
                      <a:r>
                        <a:rPr lang="en-US" sz="900" b="1">
                          <a:latin typeface="Times New Roman"/>
                          <a:ea typeface="Calibri"/>
                          <a:cs typeface="Mangal"/>
                        </a:rPr>
                        <a:t>Malaysia</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6732.1</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9%</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65%</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1.79</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14.8</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3.3</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72.2</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77.6 / 72.9</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62.8</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2714.0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7.0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108">
                <a:tc>
                  <a:txBody>
                    <a:bodyPr/>
                    <a:lstStyle/>
                    <a:p>
                      <a:pPr marL="0" marR="0" algn="ctr">
                        <a:lnSpc>
                          <a:spcPct val="150000"/>
                        </a:lnSpc>
                        <a:spcBef>
                          <a:spcPts val="0"/>
                        </a:spcBef>
                        <a:spcAft>
                          <a:spcPts val="0"/>
                        </a:spcAft>
                      </a:pPr>
                      <a:r>
                        <a:rPr lang="en-US" sz="900" b="1">
                          <a:latin typeface="Times New Roman"/>
                          <a:ea typeface="Calibri"/>
                          <a:cs typeface="Mangal"/>
                        </a:rPr>
                        <a:t>Thailand</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3719.4</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15 %</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58 %</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2.04</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41.7*</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1.2</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34.0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72.8 / 67.1</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37.1</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1211.0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4.3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128">
                <a:tc>
                  <a:txBody>
                    <a:bodyPr/>
                    <a:lstStyle/>
                    <a:p>
                      <a:pPr marL="0" marR="0" algn="ctr">
                        <a:lnSpc>
                          <a:spcPct val="150000"/>
                        </a:lnSpc>
                        <a:spcBef>
                          <a:spcPts val="0"/>
                        </a:spcBef>
                        <a:spcAft>
                          <a:spcPts val="0"/>
                        </a:spcAft>
                      </a:pPr>
                      <a:r>
                        <a:rPr lang="en-US" sz="900" b="1">
                          <a:latin typeface="Times New Roman"/>
                          <a:ea typeface="Calibri"/>
                          <a:cs typeface="Mangal"/>
                        </a:rPr>
                        <a:t>Indonesia</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2080.3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27.5 %</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0.86 or 2.32</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41.2</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8.4</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44.3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74.3 / 70.2</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52.9</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565.0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1.8</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ctr">
                        <a:lnSpc>
                          <a:spcPct val="150000"/>
                        </a:lnSpc>
                        <a:spcBef>
                          <a:spcPts val="0"/>
                        </a:spcBef>
                        <a:spcAft>
                          <a:spcPts val="0"/>
                        </a:spcAft>
                      </a:pPr>
                      <a:r>
                        <a:rPr lang="en-US" sz="900" b="1">
                          <a:latin typeface="Times New Roman"/>
                          <a:ea typeface="Calibri"/>
                          <a:cs typeface="Mangal"/>
                        </a:rPr>
                        <a:t>Vietnam</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1032.0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0.56</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2.4</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30.0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77.4 / 73.3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43.6</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425.0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ctr">
                        <a:lnSpc>
                          <a:spcPct val="150000"/>
                        </a:lnSpc>
                        <a:spcBef>
                          <a:spcPts val="0"/>
                        </a:spcBef>
                        <a:spcAft>
                          <a:spcPts val="0"/>
                        </a:spcAft>
                      </a:pPr>
                      <a:r>
                        <a:rPr lang="en-US" sz="900" b="1">
                          <a:latin typeface="Times New Roman"/>
                          <a:ea typeface="Calibri"/>
                          <a:cs typeface="Mangal"/>
                        </a:rPr>
                        <a:t>Cuba</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5355.4</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0.08 ?</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18.7</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1.6</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81.3 / 77.2</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26.3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878.0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2.4</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600">
                <a:tc>
                  <a:txBody>
                    <a:bodyPr/>
                    <a:lstStyle/>
                    <a:p>
                      <a:pPr marL="0" marR="0" algn="ctr">
                        <a:lnSpc>
                          <a:spcPct val="150000"/>
                        </a:lnSpc>
                        <a:spcBef>
                          <a:spcPts val="0"/>
                        </a:spcBef>
                        <a:spcAft>
                          <a:spcPts val="0"/>
                        </a:spcAft>
                      </a:pPr>
                      <a:r>
                        <a:rPr lang="en-US" sz="900" b="1">
                          <a:latin typeface="Times New Roman"/>
                          <a:ea typeface="Calibri"/>
                          <a:cs typeface="Mangal"/>
                        </a:rPr>
                        <a:t>Brazil</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7948.6</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2.04</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19.3</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8.2</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1.1</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77.2 / 69.9</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61.9</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882.0</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1.9</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38">
                <a:tc>
                  <a:txBody>
                    <a:bodyPr/>
                    <a:lstStyle/>
                    <a:p>
                      <a:pPr marL="0" marR="0" algn="ctr">
                        <a:lnSpc>
                          <a:spcPct val="150000"/>
                        </a:lnSpc>
                        <a:spcBef>
                          <a:spcPts val="0"/>
                        </a:spcBef>
                        <a:spcAft>
                          <a:spcPts val="0"/>
                        </a:spcAft>
                      </a:pPr>
                      <a:r>
                        <a:rPr lang="en-US" sz="900" b="1" dirty="0">
                          <a:latin typeface="Times New Roman"/>
                          <a:ea typeface="Calibri"/>
                          <a:cs typeface="Mangal"/>
                        </a:rPr>
                        <a:t>US, Japan etc</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a:latin typeface="Times New Roman"/>
                          <a:ea typeface="Calibri"/>
                          <a:cs typeface="Mangal"/>
                        </a:rPr>
                        <a:t>Up to 90%</a:t>
                      </a:r>
                      <a:endParaRPr lang="en-US" sz="100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8$</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a:latin typeface="Times New Roman"/>
                          <a:ea typeface="Calibri"/>
                          <a:cs typeface="Mangal"/>
                        </a:rPr>
                        <a:t>$ 50,000</a:t>
                      </a:r>
                      <a:endParaRPr lang="en-US" sz="1000" dirty="0">
                        <a:latin typeface="Calibri"/>
                        <a:ea typeface="Calibri"/>
                        <a:cs typeface="Mangal"/>
                      </a:endParaRPr>
                    </a:p>
                    <a:p>
                      <a:pPr marL="0" marR="0" algn="ctr">
                        <a:lnSpc>
                          <a:spcPct val="150000"/>
                        </a:lnSpc>
                        <a:spcBef>
                          <a:spcPts val="0"/>
                        </a:spcBef>
                        <a:spcAft>
                          <a:spcPts val="0"/>
                        </a:spcAft>
                      </a:pPr>
                      <a:r>
                        <a:rPr lang="en-US" sz="900" dirty="0">
                          <a:latin typeface="Times New Roman"/>
                          <a:ea typeface="Calibri"/>
                          <a:cs typeface="Mangal"/>
                        </a:rPr>
                        <a:t>$ 48,000 in Japan</a:t>
                      </a:r>
                      <a:endParaRPr lang="en-US" sz="1000" dirty="0">
                        <a:latin typeface="Calibri"/>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900" dirty="0" smtClean="0">
                          <a:latin typeface="Times New Roman"/>
                          <a:ea typeface="Calibri"/>
                          <a:cs typeface="Mangal"/>
                        </a:rPr>
                        <a:t>2 to 5%</a:t>
                      </a: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endParaRPr lang="en-US" sz="900" dirty="0">
                        <a:latin typeface="Times New Roman"/>
                        <a:ea typeface="Calibri"/>
                        <a:cs typeface="Mangal"/>
                      </a:endParaRPr>
                    </a:p>
                  </a:txBody>
                  <a:tcPr marL="0" marR="0" marT="0" marB="0" anchorCtr="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45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94566" name="Rectangle 6"/>
          <p:cNvSpPr>
            <a:spLocks noChangeArrowheads="1"/>
          </p:cNvSpPr>
          <p:nvPr/>
        </p:nvSpPr>
        <p:spPr bwMode="auto">
          <a:xfrm>
            <a:off x="57150" y="41910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647700" algn="l"/>
                <a:tab pos="4114800" algn="ctr"/>
              </a:tabLst>
            </a:pP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Source: </a:t>
            </a: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World Statistics, United Nations 2010.</a:t>
            </a:r>
            <a:r>
              <a:rPr kumimoji="0" lang="en-US"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47700" algn="l"/>
                <a:tab pos="4114800" algn="ctr"/>
              </a:tabLst>
            </a:pPr>
            <a:r>
              <a:rPr kumimoji="0" lang="en-US"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*Notes: ( 1) US $2 per day per capita; (2) Worker productivity in India has risen in services from three times of agriculture in 1951, to 8 times agriculture; (3) Kilograms Oil Equivalent; (4) Metric Tons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Picture 11" descr="C:\Users\hp\Desktop\modern agricultu.jpg"/>
          <p:cNvPicPr/>
          <p:nvPr/>
        </p:nvPicPr>
        <p:blipFill>
          <a:blip r:embed="rId2"/>
          <a:srcRect/>
          <a:stretch>
            <a:fillRect/>
          </a:stretch>
        </p:blipFill>
        <p:spPr bwMode="auto">
          <a:xfrm>
            <a:off x="685800" y="4876800"/>
            <a:ext cx="2667000" cy="1764812"/>
          </a:xfrm>
          <a:prstGeom prst="rect">
            <a:avLst/>
          </a:prstGeom>
          <a:noFill/>
          <a:ln w="9525">
            <a:noFill/>
            <a:miter lim="800000"/>
            <a:headEnd/>
            <a:tailEnd/>
          </a:ln>
        </p:spPr>
      </p:pic>
      <p:pic>
        <p:nvPicPr>
          <p:cNvPr id="13" name="Picture 12" descr="https://encrypted-tbn2.gstatic.com/images?q=tbn:ANd9GcQbMaNM6loTVxnjY77XzeIS5Ffwa3NGROZCA0gapg6u8l6XlQ2G"/>
          <p:cNvPicPr/>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6172200" y="4876800"/>
            <a:ext cx="2220058" cy="1693426"/>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ChangeArrowheads="1"/>
          </p:cNvSpPr>
          <p:nvPr/>
        </p:nvSpPr>
        <p:spPr bwMode="auto">
          <a:xfrm>
            <a:off x="152400" y="228600"/>
            <a:ext cx="8763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dirty="0" smtClean="0">
                <a:latin typeface="Times New Roman" pitchFamily="18" charset="0"/>
                <a:cs typeface="Times New Roman" pitchFamily="18" charset="0"/>
              </a:rPr>
              <a:t>Occupational Shifts in </a:t>
            </a:r>
            <a:r>
              <a:rPr lang="en-US" sz="2000" b="1" dirty="0" err="1" smtClean="0">
                <a:latin typeface="Times New Roman" pitchFamily="18" charset="0"/>
                <a:cs typeface="Times New Roman" pitchFamily="18" charset="0"/>
              </a:rPr>
              <a:t>Dhantala</a:t>
            </a:r>
            <a:r>
              <a:rPr lang="en-US" sz="2000" b="1" dirty="0" smtClean="0">
                <a:latin typeface="Times New Roman" pitchFamily="18" charset="0"/>
                <a:cs typeface="Times New Roman" pitchFamily="18" charset="0"/>
              </a:rPr>
              <a:t> and </a:t>
            </a:r>
            <a:r>
              <a:rPr lang="en-US" sz="2000" b="1" dirty="0" err="1" smtClean="0">
                <a:latin typeface="Times New Roman" pitchFamily="18" charset="0"/>
                <a:cs typeface="Times New Roman" pitchFamily="18" charset="0"/>
              </a:rPr>
              <a:t>Aradhaknagar</a:t>
            </a:r>
            <a:endParaRPr lang="en-US" sz="2000" b="1"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At the micro level, occupations that have disappeared over past eight decades in Dh and </a:t>
            </a:r>
            <a:r>
              <a:rPr lang="en-US" sz="2000" dirty="0" err="1" smtClean="0">
                <a:latin typeface="Times New Roman" pitchFamily="18" charset="0"/>
                <a:cs typeface="Times New Roman" pitchFamily="18" charset="0"/>
              </a:rPr>
              <a:t>Ar</a:t>
            </a:r>
            <a:r>
              <a:rPr lang="en-US" sz="2000" dirty="0" smtClean="0">
                <a:latin typeface="Times New Roman" pitchFamily="18" charset="0"/>
                <a:cs typeface="Times New Roman" pitchFamily="18" charset="0"/>
              </a:rPr>
              <a:t> include: big landlords, bonded labor, animal skinning and traditional water carriers; categories that have dwindled include big farmers, male cattle </a:t>
            </a:r>
            <a:r>
              <a:rPr lang="en-US" sz="2000" dirty="0" err="1" smtClean="0">
                <a:latin typeface="Times New Roman" pitchFamily="18" charset="0"/>
                <a:cs typeface="Times New Roman" pitchFamily="18" charset="0"/>
              </a:rPr>
              <a:t>rearers</a:t>
            </a:r>
            <a:r>
              <a:rPr lang="en-US" sz="2000" dirty="0" smtClean="0">
                <a:latin typeface="Times New Roman" pitchFamily="18" charset="0"/>
                <a:cs typeface="Times New Roman" pitchFamily="18" charset="0"/>
              </a:rPr>
              <a:t>, and crafts like pottery; new categories gaining prominence are professionals like teachers and health workers, gadget repairs and room renting. Swelling livelihoods are those of domestic maids in the slum and marginal farmers and commuting laborers in Dh.</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Despite these changes, quality of work has changed little for the majority in both locations as workers remain tied to hard manual labor (90%), low wage and low skill informal work (70 to 80%) and have little social security.</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However, self employed workers are down and formal work for sweepers (largely </a:t>
            </a:r>
            <a:r>
              <a:rPr lang="en-US" sz="2000" dirty="0" err="1" smtClean="0">
                <a:latin typeface="Times New Roman" pitchFamily="18" charset="0"/>
                <a:cs typeface="Times New Roman" pitchFamily="18" charset="0"/>
              </a:rPr>
              <a:t>Valmikis</a:t>
            </a:r>
            <a:r>
              <a:rPr lang="en-US" sz="2000" dirty="0" smtClean="0">
                <a:latin typeface="Times New Roman" pitchFamily="18" charset="0"/>
                <a:cs typeface="Times New Roman" pitchFamily="18" charset="0"/>
              </a:rPr>
              <a:t>) has grown in Ar.</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Picture 5" descr="D:\labor pics from Pen Drive\dhan 13 select\scanned pics\d.vijay_Page_26.jpg"/>
          <p:cNvPicPr/>
          <p:nvPr/>
        </p:nvPicPr>
        <p:blipFill>
          <a:blip r:embed="rId2" cstate="print"/>
          <a:srcRect/>
          <a:stretch>
            <a:fillRect/>
          </a:stretch>
        </p:blipFill>
        <p:spPr bwMode="auto">
          <a:xfrm>
            <a:off x="5791200" y="5098212"/>
            <a:ext cx="2046845" cy="1431985"/>
          </a:xfrm>
          <a:prstGeom prst="rect">
            <a:avLst/>
          </a:prstGeom>
          <a:noFill/>
          <a:ln w="9525">
            <a:noFill/>
            <a:miter lim="800000"/>
            <a:headEnd/>
            <a:tailEnd/>
          </a:ln>
        </p:spPr>
      </p:pic>
      <p:pic>
        <p:nvPicPr>
          <p:cNvPr id="7" name="Picture 6" descr="D:\labor pics from Pen Drive\dhan 13 select\scanned pics\d.vijay_Page_20.jpg"/>
          <p:cNvPicPr/>
          <p:nvPr/>
        </p:nvPicPr>
        <p:blipFill>
          <a:blip r:embed="rId3" cstate="print"/>
          <a:srcRect/>
          <a:stretch>
            <a:fillRect/>
          </a:stretch>
        </p:blipFill>
        <p:spPr bwMode="auto">
          <a:xfrm>
            <a:off x="3124200" y="5105400"/>
            <a:ext cx="2137554" cy="14837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04800" y="457200"/>
          <a:ext cx="6629398" cy="6187440"/>
        </p:xfrm>
        <a:graphic>
          <a:graphicData uri="http://schemas.openxmlformats.org/drawingml/2006/table">
            <a:tbl>
              <a:tblPr/>
              <a:tblGrid>
                <a:gridCol w="1958685"/>
                <a:gridCol w="1506682"/>
                <a:gridCol w="1641921"/>
                <a:gridCol w="1522110"/>
              </a:tblGrid>
              <a:tr h="207579">
                <a:tc>
                  <a:txBody>
                    <a:bodyPr/>
                    <a:lstStyle/>
                    <a:p>
                      <a:pPr marL="0" marR="0" indent="-228600" algn="just">
                        <a:lnSpc>
                          <a:spcPct val="100000"/>
                        </a:lnSpc>
                        <a:spcBef>
                          <a:spcPts val="0"/>
                        </a:spcBef>
                        <a:spcAft>
                          <a:spcPts val="0"/>
                        </a:spcAft>
                        <a:tabLst>
                          <a:tab pos="108585" algn="l"/>
                        </a:tabLst>
                      </a:pPr>
                      <a:r>
                        <a:rPr lang="en-US" sz="1400" b="1" dirty="0">
                          <a:solidFill>
                            <a:srgbClr val="000000"/>
                          </a:solidFill>
                          <a:latin typeface="Times New Roman" pitchFamily="18" charset="0"/>
                          <a:ea typeface="Calibri"/>
                          <a:cs typeface="Times New Roman" pitchFamily="18" charset="0"/>
                        </a:rPr>
                        <a:t>Occupations// Years</a:t>
                      </a:r>
                      <a:endParaRPr lang="en-US" sz="1400" dirty="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tabLst>
                          <a:tab pos="108585" algn="l"/>
                        </a:tabLst>
                      </a:pPr>
                      <a:r>
                        <a:rPr lang="en-US" sz="1400" b="1">
                          <a:solidFill>
                            <a:srgbClr val="000000"/>
                          </a:solidFill>
                          <a:latin typeface="Times New Roman" pitchFamily="18" charset="0"/>
                          <a:ea typeface="Calibri"/>
                          <a:cs typeface="Times New Roman" pitchFamily="18" charset="0"/>
                        </a:rPr>
                        <a:t>1989</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tabLst>
                          <a:tab pos="108585" algn="l"/>
                        </a:tabLst>
                      </a:pPr>
                      <a:r>
                        <a:rPr lang="en-US" sz="1400" b="1">
                          <a:solidFill>
                            <a:srgbClr val="000000"/>
                          </a:solidFill>
                          <a:latin typeface="Times New Roman" pitchFamily="18" charset="0"/>
                          <a:ea typeface="Calibri"/>
                          <a:cs typeface="Times New Roman" pitchFamily="18" charset="0"/>
                        </a:rPr>
                        <a:t>2012</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tabLst>
                          <a:tab pos="108585" algn="l"/>
                        </a:tabLst>
                      </a:pPr>
                      <a:r>
                        <a:rPr lang="en-US" sz="1400" b="1">
                          <a:solidFill>
                            <a:srgbClr val="000000"/>
                          </a:solidFill>
                          <a:latin typeface="Times New Roman" pitchFamily="18" charset="0"/>
                          <a:ea typeface="Calibri"/>
                          <a:cs typeface="Times New Roman" pitchFamily="18" charset="0"/>
                        </a:rPr>
                        <a:t>SCs in 2012</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All Workers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883 (336)</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1099 (399)</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271 (70)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Total Population</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2080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2604</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599</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Workers’ Ratio</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FF0000"/>
                          </a:solidFill>
                          <a:latin typeface="Times New Roman" pitchFamily="18" charset="0"/>
                          <a:ea typeface="Calibri"/>
                          <a:cs typeface="Times New Roman" pitchFamily="18" charset="0"/>
                        </a:rPr>
                        <a:t>42%</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FF0000"/>
                          </a:solidFill>
                          <a:latin typeface="Times New Roman" pitchFamily="18" charset="0"/>
                          <a:ea typeface="Calibri"/>
                          <a:cs typeface="Times New Roman" pitchFamily="18" charset="0"/>
                        </a:rPr>
                        <a:t>42%</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FF0000"/>
                          </a:solidFill>
                          <a:latin typeface="Times New Roman" pitchFamily="18" charset="0"/>
                          <a:ea typeface="Calibri"/>
                          <a:cs typeface="Times New Roman" pitchFamily="18" charset="0"/>
                        </a:rPr>
                        <a:t>45%</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Employers**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31    </a:t>
                      </a:r>
                      <a:r>
                        <a:rPr lang="en-US" sz="1400">
                          <a:solidFill>
                            <a:srgbClr val="FF0000"/>
                          </a:solidFill>
                          <a:latin typeface="Times New Roman" pitchFamily="18" charset="0"/>
                          <a:ea typeface="Calibri"/>
                          <a:cs typeface="Times New Roman" pitchFamily="18" charset="0"/>
                        </a:rPr>
                        <a:t>4%</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tabLst>
                          <a:tab pos="171450" algn="l"/>
                          <a:tab pos="278765" algn="ctr"/>
                        </a:tabLst>
                      </a:pPr>
                      <a:r>
                        <a:rPr lang="en-US" sz="1400">
                          <a:solidFill>
                            <a:srgbClr val="000000"/>
                          </a:solidFill>
                          <a:latin typeface="Times New Roman" pitchFamily="18" charset="0"/>
                          <a:ea typeface="Calibri"/>
                          <a:cs typeface="Times New Roman" pitchFamily="18" charset="0"/>
                        </a:rPr>
                        <a:t>38      </a:t>
                      </a:r>
                      <a:r>
                        <a:rPr lang="en-US" sz="1400">
                          <a:solidFill>
                            <a:srgbClr val="FF0000"/>
                          </a:solidFill>
                          <a:latin typeface="Times New Roman" pitchFamily="18" charset="0"/>
                          <a:ea typeface="Calibri"/>
                          <a:cs typeface="Times New Roman" pitchFamily="18" charset="0"/>
                        </a:rPr>
                        <a:t>3%</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03    </a:t>
                      </a:r>
                      <a:r>
                        <a:rPr lang="en-US" sz="1400">
                          <a:solidFill>
                            <a:srgbClr val="FF0000"/>
                          </a:solidFill>
                          <a:latin typeface="Times New Roman" pitchFamily="18" charset="0"/>
                          <a:ea typeface="Calibri"/>
                          <a:cs typeface="Times New Roman" pitchFamily="18" charset="0"/>
                        </a:rPr>
                        <a:t>01%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dirty="0">
                          <a:solidFill>
                            <a:srgbClr val="000000"/>
                          </a:solidFill>
                          <a:latin typeface="Times New Roman" pitchFamily="18" charset="0"/>
                          <a:ea typeface="Calibri"/>
                          <a:cs typeface="Times New Roman" pitchFamily="18" charset="0"/>
                        </a:rPr>
                        <a:t>Self Employed</a:t>
                      </a:r>
                      <a:endParaRPr lang="en-US" sz="1400" dirty="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708    </a:t>
                      </a:r>
                      <a:r>
                        <a:rPr lang="en-US" sz="1400">
                          <a:solidFill>
                            <a:srgbClr val="FF0000"/>
                          </a:solidFill>
                          <a:latin typeface="Times New Roman" pitchFamily="18" charset="0"/>
                          <a:ea typeface="Calibri"/>
                          <a:cs typeface="Times New Roman" pitchFamily="18" charset="0"/>
                        </a:rPr>
                        <a:t>81%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710    </a:t>
                      </a:r>
                      <a:r>
                        <a:rPr lang="en-US" sz="1400">
                          <a:solidFill>
                            <a:srgbClr val="FF0000"/>
                          </a:solidFill>
                          <a:latin typeface="Times New Roman" pitchFamily="18" charset="0"/>
                          <a:ea typeface="Calibri"/>
                          <a:cs typeface="Times New Roman" pitchFamily="18" charset="0"/>
                        </a:rPr>
                        <a:t>65%</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137  </a:t>
                      </a:r>
                      <a:r>
                        <a:rPr lang="en-US" sz="1400">
                          <a:solidFill>
                            <a:srgbClr val="FF0000"/>
                          </a:solidFill>
                          <a:latin typeface="Times New Roman" pitchFamily="18" charset="0"/>
                          <a:ea typeface="Calibri"/>
                          <a:cs typeface="Times New Roman" pitchFamily="18" charset="0"/>
                        </a:rPr>
                        <a:t>51%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Casual Laborers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88      </a:t>
                      </a:r>
                      <a:r>
                        <a:rPr lang="en-US" sz="1400">
                          <a:solidFill>
                            <a:srgbClr val="FF0000"/>
                          </a:solidFill>
                          <a:latin typeface="Times New Roman" pitchFamily="18" charset="0"/>
                          <a:ea typeface="Calibri"/>
                          <a:cs typeface="Times New Roman" pitchFamily="18" charset="0"/>
                        </a:rPr>
                        <a:t>10%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228   </a:t>
                      </a:r>
                      <a:r>
                        <a:rPr lang="en-US" sz="1400">
                          <a:solidFill>
                            <a:srgbClr val="FF0000"/>
                          </a:solidFill>
                          <a:latin typeface="Times New Roman" pitchFamily="18" charset="0"/>
                          <a:ea typeface="Calibri"/>
                          <a:cs typeface="Times New Roman" pitchFamily="18" charset="0"/>
                        </a:rPr>
                        <a:t>21%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86    </a:t>
                      </a:r>
                      <a:r>
                        <a:rPr lang="en-US" sz="1400">
                          <a:solidFill>
                            <a:srgbClr val="FF0000"/>
                          </a:solidFill>
                          <a:latin typeface="Times New Roman" pitchFamily="18" charset="0"/>
                          <a:ea typeface="Calibri"/>
                          <a:cs typeface="Times New Roman" pitchFamily="18" charset="0"/>
                        </a:rPr>
                        <a:t>31%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Regular Wage Earners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41       </a:t>
                      </a:r>
                      <a:r>
                        <a:rPr lang="en-US" sz="1400">
                          <a:solidFill>
                            <a:srgbClr val="FF0000"/>
                          </a:solidFill>
                          <a:latin typeface="Times New Roman" pitchFamily="18" charset="0"/>
                          <a:ea typeface="Calibri"/>
                          <a:cs typeface="Times New Roman" pitchFamily="18" charset="0"/>
                        </a:rPr>
                        <a:t>5%</a:t>
                      </a:r>
                      <a:endParaRPr lang="en-US" sz="140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107   </a:t>
                      </a:r>
                      <a:r>
                        <a:rPr lang="en-US" sz="1400">
                          <a:solidFill>
                            <a:srgbClr val="FF0000"/>
                          </a:solidFill>
                          <a:latin typeface="Times New Roman" pitchFamily="18" charset="0"/>
                          <a:ea typeface="Calibri"/>
                          <a:cs typeface="Times New Roman" pitchFamily="18" charset="0"/>
                        </a:rPr>
                        <a:t>10%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45    </a:t>
                      </a:r>
                      <a:r>
                        <a:rPr lang="en-US" sz="1400">
                          <a:solidFill>
                            <a:srgbClr val="FF0000"/>
                          </a:solidFill>
                          <a:latin typeface="Times New Roman" pitchFamily="18" charset="0"/>
                          <a:ea typeface="Calibri"/>
                          <a:cs typeface="Times New Roman" pitchFamily="18" charset="0"/>
                        </a:rPr>
                        <a:t>17%</a:t>
                      </a:r>
                      <a:endParaRPr lang="en-US" sz="140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Paid Women Workers (inc</a:t>
                      </a:r>
                      <a:endParaRPr lang="en-US" sz="1400">
                        <a:latin typeface="Times New Roman" pitchFamily="18" charset="0"/>
                        <a:ea typeface="Calibri"/>
                        <a:cs typeface="Times New Roman" pitchFamily="18" charset="0"/>
                      </a:endParaRP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just">
                        <a:lnSpc>
                          <a:spcPct val="100000"/>
                        </a:lnSpc>
                        <a:spcBef>
                          <a:spcPts val="0"/>
                        </a:spcBef>
                        <a:spcAft>
                          <a:spcPts val="0"/>
                        </a:spcAft>
                      </a:pPr>
                      <a:r>
                        <a:rPr lang="en-US" sz="1400">
                          <a:latin typeface="Times New Roman" pitchFamily="18" charset="0"/>
                          <a:ea typeface="Calibri"/>
                          <a:cs typeface="Times New Roman" pitchFamily="18" charset="0"/>
                        </a:rPr>
                        <a:t>farm labor)   45</a:t>
                      </a: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dirty="0">
                          <a:latin typeface="Times New Roman" pitchFamily="18" charset="0"/>
                          <a:ea typeface="Calibri"/>
                          <a:cs typeface="Times New Roman" pitchFamily="18" charset="0"/>
                        </a:rPr>
                        <a:t>56</a:t>
                      </a: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30</a:t>
                      </a:r>
                      <a:endParaRPr lang="en-US" sz="1400">
                        <a:latin typeface="Times New Roman" pitchFamily="18" charset="0"/>
                        <a:ea typeface="Calibri"/>
                        <a:cs typeface="Times New Roman" pitchFamily="18" charset="0"/>
                      </a:endParaRP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Manual Workers</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837    </a:t>
                      </a:r>
                      <a:r>
                        <a:rPr lang="en-US" sz="1400">
                          <a:solidFill>
                            <a:srgbClr val="FF0000"/>
                          </a:solidFill>
                          <a:latin typeface="Times New Roman" pitchFamily="18" charset="0"/>
                          <a:ea typeface="Calibri"/>
                          <a:cs typeface="Times New Roman" pitchFamily="18" charset="0"/>
                        </a:rPr>
                        <a:t>95%</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983  </a:t>
                      </a:r>
                      <a:r>
                        <a:rPr lang="en-US" sz="1400">
                          <a:solidFill>
                            <a:srgbClr val="FF0000"/>
                          </a:solidFill>
                          <a:latin typeface="Times New Roman" pitchFamily="18" charset="0"/>
                          <a:ea typeface="Calibri"/>
                          <a:cs typeface="Times New Roman" pitchFamily="18" charset="0"/>
                        </a:rPr>
                        <a:t>89%</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260   </a:t>
                      </a:r>
                      <a:r>
                        <a:rPr lang="en-US" sz="1400">
                          <a:solidFill>
                            <a:srgbClr val="FF0000"/>
                          </a:solidFill>
                          <a:latin typeface="Times New Roman" pitchFamily="18" charset="0"/>
                          <a:ea typeface="Calibri"/>
                          <a:cs typeface="Times New Roman" pitchFamily="18" charset="0"/>
                        </a:rPr>
                        <a:t>95%</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Low skilled Workers</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745    </a:t>
                      </a:r>
                      <a:r>
                        <a:rPr lang="en-US" sz="1400">
                          <a:solidFill>
                            <a:srgbClr val="FF0000"/>
                          </a:solidFill>
                          <a:latin typeface="Times New Roman" pitchFamily="18" charset="0"/>
                          <a:ea typeface="Calibri"/>
                          <a:cs typeface="Times New Roman" pitchFamily="18" charset="0"/>
                        </a:rPr>
                        <a:t>85%</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latin typeface="Times New Roman" pitchFamily="18" charset="0"/>
                          <a:ea typeface="Calibri"/>
                          <a:cs typeface="Times New Roman" pitchFamily="18" charset="0"/>
                        </a:rPr>
                        <a:t>874   </a:t>
                      </a:r>
                      <a:r>
                        <a:rPr lang="en-US" sz="1400">
                          <a:solidFill>
                            <a:srgbClr val="FF0000"/>
                          </a:solidFill>
                          <a:latin typeface="Times New Roman" pitchFamily="18" charset="0"/>
                          <a:ea typeface="Calibri"/>
                          <a:cs typeface="Times New Roman" pitchFamily="18" charset="0"/>
                        </a:rPr>
                        <a:t>79%</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256     </a:t>
                      </a:r>
                      <a:r>
                        <a:rPr lang="en-US" sz="1400">
                          <a:solidFill>
                            <a:srgbClr val="FF0000"/>
                          </a:solidFill>
                          <a:latin typeface="Times New Roman" pitchFamily="18" charset="0"/>
                          <a:ea typeface="Calibri"/>
                          <a:cs typeface="Times New Roman" pitchFamily="18" charset="0"/>
                        </a:rPr>
                        <a:t>94%</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tabLst>
                          <a:tab pos="1588770" algn="r"/>
                        </a:tabLst>
                      </a:pPr>
                      <a:r>
                        <a:rPr lang="en-US" sz="1400">
                          <a:solidFill>
                            <a:srgbClr val="000000"/>
                          </a:solidFill>
                          <a:latin typeface="Times New Roman" pitchFamily="18" charset="0"/>
                          <a:ea typeface="Calibri"/>
                          <a:cs typeface="Times New Roman" pitchFamily="18" charset="0"/>
                        </a:rPr>
                        <a:t>Non Agriculturists***</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175     </a:t>
                      </a:r>
                      <a:r>
                        <a:rPr lang="en-US" sz="1400">
                          <a:solidFill>
                            <a:srgbClr val="FF0000"/>
                          </a:solidFill>
                          <a:latin typeface="Times New Roman" pitchFamily="18" charset="0"/>
                          <a:ea typeface="Calibri"/>
                          <a:cs typeface="Times New Roman" pitchFamily="18" charset="0"/>
                        </a:rPr>
                        <a:t>20%</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tabLst>
                          <a:tab pos="171450" algn="l"/>
                          <a:tab pos="278765" algn="ctr"/>
                        </a:tabLst>
                      </a:pPr>
                      <a:r>
                        <a:rPr lang="en-US" sz="1400">
                          <a:solidFill>
                            <a:srgbClr val="000000"/>
                          </a:solidFill>
                          <a:latin typeface="Times New Roman" pitchFamily="18" charset="0"/>
                          <a:ea typeface="Calibri"/>
                          <a:cs typeface="Times New Roman" pitchFamily="18" charset="0"/>
                        </a:rPr>
                        <a:t>381    </a:t>
                      </a:r>
                      <a:r>
                        <a:rPr lang="en-US" sz="1400">
                          <a:solidFill>
                            <a:srgbClr val="FF0000"/>
                          </a:solidFill>
                          <a:latin typeface="Times New Roman" pitchFamily="18" charset="0"/>
                          <a:ea typeface="Calibri"/>
                          <a:cs typeface="Times New Roman" pitchFamily="18" charset="0"/>
                        </a:rPr>
                        <a:t>35%</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114    </a:t>
                      </a:r>
                      <a:r>
                        <a:rPr lang="en-US" sz="1400">
                          <a:solidFill>
                            <a:srgbClr val="FF0000"/>
                          </a:solidFill>
                          <a:latin typeface="Times New Roman" pitchFamily="18" charset="0"/>
                          <a:ea typeface="Calibri"/>
                          <a:cs typeface="Times New Roman" pitchFamily="18" charset="0"/>
                        </a:rPr>
                        <a:t>42%</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tabLst>
                          <a:tab pos="1588770" algn="r"/>
                        </a:tabLst>
                      </a:pPr>
                      <a:r>
                        <a:rPr lang="en-US" sz="1400">
                          <a:solidFill>
                            <a:srgbClr val="000000"/>
                          </a:solidFill>
                          <a:latin typeface="Times New Roman" pitchFamily="18" charset="0"/>
                          <a:ea typeface="Calibri"/>
                          <a:cs typeface="Times New Roman" pitchFamily="18" charset="0"/>
                        </a:rPr>
                        <a:t>In manufacturing</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a:txBody>
                    <a:bodyPr/>
                    <a:lstStyle/>
                    <a:p>
                      <a:pPr marL="0" marR="0" indent="-228600" algn="just">
                        <a:lnSpc>
                          <a:spcPct val="100000"/>
                        </a:lnSpc>
                        <a:spcBef>
                          <a:spcPts val="0"/>
                        </a:spcBef>
                        <a:spcAft>
                          <a:spcPts val="0"/>
                        </a:spcAft>
                        <a:tabLst>
                          <a:tab pos="1588770" algn="r"/>
                        </a:tabLst>
                      </a:pPr>
                      <a:r>
                        <a:rPr lang="en-US" sz="1400">
                          <a:solidFill>
                            <a:srgbClr val="000000"/>
                          </a:solidFill>
                          <a:latin typeface="Times New Roman" pitchFamily="18" charset="0"/>
                          <a:ea typeface="Calibri"/>
                          <a:cs typeface="Times New Roman" pitchFamily="18" charset="0"/>
                        </a:rPr>
                        <a:t>NA</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gridSpan="2">
                  <a:txBody>
                    <a:bodyPr/>
                    <a:lstStyle/>
                    <a:p>
                      <a:pPr marL="0" marR="0" indent="-228600" algn="just">
                        <a:lnSpc>
                          <a:spcPct val="100000"/>
                        </a:lnSpc>
                        <a:spcBef>
                          <a:spcPts val="0"/>
                        </a:spcBef>
                        <a:spcAft>
                          <a:spcPts val="0"/>
                        </a:spcAft>
                        <a:tabLst>
                          <a:tab pos="1588770" algn="r"/>
                        </a:tabLst>
                      </a:pPr>
                      <a:r>
                        <a:rPr lang="en-US" sz="1400">
                          <a:solidFill>
                            <a:srgbClr val="000000"/>
                          </a:solidFill>
                          <a:latin typeface="Times New Roman" pitchFamily="18" charset="0"/>
                          <a:ea typeface="Calibri"/>
                          <a:cs typeface="Times New Roman" pitchFamily="18" charset="0"/>
                        </a:rPr>
                        <a:t>62 inc 25 artisans and 02 employers</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tcPr>
                </a:tc>
                <a:tc hMerge="1">
                  <a:txBody>
                    <a:bodyPr/>
                    <a:lstStyle/>
                    <a:p>
                      <a:endParaRPr lang="en-US"/>
                    </a:p>
                  </a:txBody>
                  <a:tcPr/>
                </a:tc>
              </a:tr>
              <a:tr h="207579">
                <a:tc>
                  <a:txBody>
                    <a:bodyPr/>
                    <a:lstStyle/>
                    <a:p>
                      <a:pPr marL="0" marR="0" indent="-228600" algn="just">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Agriculturists:-</a:t>
                      </a:r>
                      <a:endParaRPr lang="en-US" sz="1400">
                        <a:latin typeface="Times New Roman" pitchFamily="18" charset="0"/>
                        <a:ea typeface="Calibri"/>
                        <a:cs typeface="Times New Roman" pitchFamily="18" charset="0"/>
                      </a:endParaRP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698  </a:t>
                      </a:r>
                      <a:r>
                        <a:rPr lang="en-US" sz="1400" b="1">
                          <a:solidFill>
                            <a:srgbClr val="FF0000"/>
                          </a:solidFill>
                          <a:latin typeface="Times New Roman" pitchFamily="18" charset="0"/>
                          <a:ea typeface="Calibri"/>
                          <a:cs typeface="Times New Roman" pitchFamily="18" charset="0"/>
                        </a:rPr>
                        <a:t>80%</a:t>
                      </a:r>
                      <a:endParaRPr lang="en-US" sz="1400">
                        <a:latin typeface="Times New Roman" pitchFamily="18" charset="0"/>
                        <a:ea typeface="Calibri"/>
                        <a:cs typeface="Times New Roman" pitchFamily="18" charset="0"/>
                      </a:endParaRP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tabLst>
                          <a:tab pos="171450" algn="l"/>
                          <a:tab pos="278765" algn="ctr"/>
                        </a:tabLst>
                      </a:pPr>
                      <a:r>
                        <a:rPr lang="en-US" sz="1400" b="1">
                          <a:solidFill>
                            <a:srgbClr val="000000"/>
                          </a:solidFill>
                          <a:latin typeface="Times New Roman" pitchFamily="18" charset="0"/>
                          <a:ea typeface="Calibri"/>
                          <a:cs typeface="Times New Roman" pitchFamily="18" charset="0"/>
                        </a:rPr>
                        <a:t>718  </a:t>
                      </a:r>
                      <a:r>
                        <a:rPr lang="en-US" sz="1400" b="1">
                          <a:solidFill>
                            <a:srgbClr val="FF0000"/>
                          </a:solidFill>
                          <a:latin typeface="Times New Roman" pitchFamily="18" charset="0"/>
                          <a:ea typeface="Calibri"/>
                          <a:cs typeface="Times New Roman" pitchFamily="18" charset="0"/>
                        </a:rPr>
                        <a:t>65%</a:t>
                      </a:r>
                      <a:endParaRPr lang="en-US" sz="1400">
                        <a:latin typeface="Times New Roman" pitchFamily="18" charset="0"/>
                        <a:ea typeface="Calibri"/>
                        <a:cs typeface="Times New Roman" pitchFamily="18" charset="0"/>
                      </a:endParaRP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tabLst>
                          <a:tab pos="171450" algn="l"/>
                          <a:tab pos="278765" algn="ctr"/>
                        </a:tabLst>
                      </a:pPr>
                      <a:r>
                        <a:rPr lang="en-US" sz="1400" b="1">
                          <a:solidFill>
                            <a:srgbClr val="000000"/>
                          </a:solidFill>
                          <a:latin typeface="Times New Roman" pitchFamily="18" charset="0"/>
                          <a:ea typeface="Calibri"/>
                          <a:cs typeface="Times New Roman" pitchFamily="18" charset="0"/>
                        </a:rPr>
                        <a:t>157   </a:t>
                      </a:r>
                      <a:r>
                        <a:rPr lang="en-US" sz="1400" b="1">
                          <a:solidFill>
                            <a:srgbClr val="FF0000"/>
                          </a:solidFill>
                          <a:latin typeface="Times New Roman" pitchFamily="18" charset="0"/>
                          <a:ea typeface="Calibri"/>
                          <a:cs typeface="Times New Roman" pitchFamily="18" charset="0"/>
                        </a:rPr>
                        <a:t>58%</a:t>
                      </a:r>
                      <a:endParaRPr lang="en-US" sz="1400">
                        <a:latin typeface="Times New Roman" pitchFamily="18" charset="0"/>
                        <a:ea typeface="Calibri"/>
                        <a:cs typeface="Times New Roman" pitchFamily="18" charset="0"/>
                      </a:endParaRPr>
                    </a:p>
                  </a:txBody>
                  <a:tcPr marL="35034" marR="35034" marT="0" marB="0">
                    <a:lnL>
                      <a:noFill/>
                    </a:lnL>
                    <a:lnR>
                      <a:noFill/>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Rear Livestock Alone $</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05</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tabLst>
                          <a:tab pos="171450" algn="l"/>
                          <a:tab pos="278765" algn="ctr"/>
                        </a:tabLst>
                      </a:pPr>
                      <a:r>
                        <a:rPr lang="en-US" sz="1400">
                          <a:solidFill>
                            <a:srgbClr val="000000"/>
                          </a:solidFill>
                          <a:latin typeface="Times New Roman" pitchFamily="18" charset="0"/>
                          <a:ea typeface="Calibri"/>
                          <a:cs typeface="Times New Roman" pitchFamily="18" charset="0"/>
                        </a:rPr>
                        <a:t>02  </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02</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579">
                <a:tc>
                  <a:txBody>
                    <a:bodyPr/>
                    <a:lstStyle/>
                    <a:p>
                      <a:pPr marL="0" marR="0" indent="-228600" algn="just">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Women Livestock Rearers</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228600" algn="ctr">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281</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228600" algn="ctr">
                        <a:lnSpc>
                          <a:spcPct val="100000"/>
                        </a:lnSpc>
                        <a:spcBef>
                          <a:spcPts val="0"/>
                        </a:spcBef>
                        <a:spcAft>
                          <a:spcPts val="0"/>
                        </a:spcAft>
                        <a:tabLst>
                          <a:tab pos="171450" algn="l"/>
                          <a:tab pos="278765" algn="ctr"/>
                        </a:tabLst>
                      </a:pPr>
                      <a:r>
                        <a:rPr lang="en-US" sz="1400" i="1">
                          <a:solidFill>
                            <a:srgbClr val="000000"/>
                          </a:solidFill>
                          <a:latin typeface="Times New Roman" pitchFamily="18" charset="0"/>
                          <a:ea typeface="Calibri"/>
                          <a:cs typeface="Times New Roman" pitchFamily="18" charset="0"/>
                        </a:rPr>
                        <a:t>341</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indent="-228600" algn="ctr">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76</a:t>
                      </a:r>
                      <a:endParaRPr lang="en-US" sz="1400">
                        <a:latin typeface="Times New Roman" pitchFamily="18" charset="0"/>
                        <a:ea typeface="Calibri"/>
                        <a:cs typeface="Times New Roman" pitchFamily="18" charset="0"/>
                      </a:endParaRPr>
                    </a:p>
                  </a:txBody>
                  <a:tcPr marL="35034" marR="35034" marT="0" marB="0">
                    <a:lnL>
                      <a:noFill/>
                    </a:lnL>
                    <a:lnR>
                      <a:noFill/>
                    </a:lnR>
                    <a:lnT w="12700" cap="flat" cmpd="sng" algn="ctr">
                      <a:solidFill>
                        <a:srgbClr val="000000"/>
                      </a:solidFill>
                      <a:prstDash val="solid"/>
                      <a:round/>
                      <a:headEnd type="none" w="med" len="med"/>
                      <a:tailEnd type="none" w="med" len="med"/>
                    </a:lnT>
                    <a:lnB>
                      <a:noFill/>
                    </a:lnB>
                  </a:tcPr>
                </a:tc>
              </a:tr>
              <a:tr h="207579">
                <a:tc>
                  <a:txBody>
                    <a:bodyPr/>
                    <a:lstStyle/>
                    <a:p>
                      <a:pPr marL="0" marR="0" indent="-228600" algn="just">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  Tenant Cultivators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just">
                        <a:lnSpc>
                          <a:spcPct val="100000"/>
                        </a:lnSpc>
                        <a:spcBef>
                          <a:spcPts val="0"/>
                        </a:spcBef>
                        <a:spcAft>
                          <a:spcPts val="0"/>
                        </a:spcAft>
                      </a:pP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just">
                        <a:lnSpc>
                          <a:spcPct val="100000"/>
                        </a:lnSpc>
                        <a:spcBef>
                          <a:spcPts val="0"/>
                        </a:spcBef>
                        <a:spcAft>
                          <a:spcPts val="0"/>
                        </a:spcAft>
                      </a:pP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      Small Tenants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16</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07</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i="1">
                          <a:solidFill>
                            <a:srgbClr val="0F243E"/>
                          </a:solidFill>
                          <a:latin typeface="Times New Roman" pitchFamily="18" charset="0"/>
                          <a:ea typeface="Calibri"/>
                          <a:cs typeface="Times New Roman" pitchFamily="18" charset="0"/>
                        </a:rPr>
                        <a:t>03</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      Substantial Tenants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00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i="1">
                          <a:solidFill>
                            <a:srgbClr val="000000"/>
                          </a:solidFill>
                          <a:latin typeface="Times New Roman" pitchFamily="18" charset="0"/>
                          <a:ea typeface="Calibri"/>
                          <a:cs typeface="Times New Roman" pitchFamily="18" charset="0"/>
                        </a:rPr>
                        <a:t>01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i="1">
                          <a:solidFill>
                            <a:srgbClr val="0F243E"/>
                          </a:solidFill>
                          <a:latin typeface="Times New Roman" pitchFamily="18" charset="0"/>
                          <a:ea typeface="Calibri"/>
                          <a:cs typeface="Times New Roman" pitchFamily="18" charset="0"/>
                        </a:rPr>
                        <a:t>00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Farmers:- $$</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b="1">
                          <a:latin typeface="Times New Roman" pitchFamily="18" charset="0"/>
                          <a:ea typeface="Calibri"/>
                          <a:cs typeface="Times New Roman" pitchFamily="18" charset="0"/>
                        </a:rPr>
                        <a:t>346</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b="1">
                          <a:latin typeface="Times New Roman" pitchFamily="18" charset="0"/>
                          <a:ea typeface="Calibri"/>
                          <a:cs typeface="Times New Roman" pitchFamily="18" charset="0"/>
                        </a:rPr>
                        <a:t>341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76</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Sub Marginal Farmers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dirty="0">
                          <a:solidFill>
                            <a:srgbClr val="000000"/>
                          </a:solidFill>
                          <a:latin typeface="Times New Roman" pitchFamily="18" charset="0"/>
                          <a:ea typeface="Calibri"/>
                          <a:cs typeface="Times New Roman" pitchFamily="18" charset="0"/>
                        </a:rPr>
                        <a:t>15</a:t>
                      </a:r>
                      <a:endParaRPr lang="en-US" sz="1400" dirty="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69 (1)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22</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Marginal Farmers $$$</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140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148</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34</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Small Farmers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140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78</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20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Small Leasors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08</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Semi Middle Farmers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31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13</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Middle Farmers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17</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02</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Absentee Landlords </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   Capitalist Farmers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01</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c>
                  <a:txBody>
                    <a:bodyPr/>
                    <a:lstStyle/>
                    <a:p>
                      <a:pPr marL="0" marR="0" indent="-228600" algn="ctr">
                        <a:lnSpc>
                          <a:spcPct val="100000"/>
                        </a:lnSpc>
                        <a:spcBef>
                          <a:spcPts val="0"/>
                        </a:spcBef>
                        <a:spcAft>
                          <a:spcPts val="0"/>
                        </a:spcAft>
                      </a:pPr>
                      <a:r>
                        <a:rPr lang="en-US" sz="1400">
                          <a:solidFill>
                            <a:srgbClr val="000000"/>
                          </a:solidFill>
                          <a:latin typeface="Times New Roman" pitchFamily="18" charset="0"/>
                          <a:ea typeface="Calibri"/>
                          <a:cs typeface="Times New Roman" pitchFamily="18" charset="0"/>
                        </a:rPr>
                        <a:t>00</a:t>
                      </a:r>
                      <a:endParaRPr lang="en-US" sz="1400">
                        <a:latin typeface="Times New Roman" pitchFamily="18" charset="0"/>
                        <a:ea typeface="Calibri"/>
                        <a:cs typeface="Times New Roman" pitchFamily="18" charset="0"/>
                      </a:endParaRPr>
                    </a:p>
                  </a:txBody>
                  <a:tcPr marL="35034" marR="35034" marT="0" marB="0">
                    <a:lnL>
                      <a:noFill/>
                    </a:lnL>
                    <a:lnR>
                      <a:noFill/>
                    </a:lnR>
                    <a:lnT>
                      <a:noFill/>
                    </a:lnT>
                    <a:lnB>
                      <a:noFill/>
                    </a:lnB>
                  </a:tcPr>
                </a:tc>
              </a:tr>
              <a:tr h="207579">
                <a:tc>
                  <a:txBody>
                    <a:bodyPr/>
                    <a:lstStyle/>
                    <a:p>
                      <a:pPr marL="0" marR="0" indent="-228600" algn="just">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All Cultivators</a:t>
                      </a:r>
                      <a:endParaRPr lang="en-US" sz="140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c>
                  <a:txBody>
                    <a:bodyPr/>
                    <a:lstStyle/>
                    <a:p>
                      <a:pPr marL="0" marR="0" indent="-228600" algn="just">
                        <a:lnSpc>
                          <a:spcPct val="100000"/>
                        </a:lnSpc>
                        <a:spcBef>
                          <a:spcPts val="0"/>
                        </a:spcBef>
                        <a:spcAft>
                          <a:spcPts val="0"/>
                        </a:spcAft>
                      </a:pPr>
                      <a:r>
                        <a:rPr lang="en-US" sz="1400" b="1" dirty="0">
                          <a:solidFill>
                            <a:srgbClr val="000000"/>
                          </a:solidFill>
                          <a:latin typeface="Times New Roman" pitchFamily="18" charset="0"/>
                          <a:ea typeface="Calibri"/>
                          <a:cs typeface="Times New Roman" pitchFamily="18" charset="0"/>
                        </a:rPr>
                        <a:t> 362 (3) </a:t>
                      </a:r>
                      <a:r>
                        <a:rPr lang="en-US" sz="1400" b="1" dirty="0">
                          <a:solidFill>
                            <a:srgbClr val="FF0000"/>
                          </a:solidFill>
                          <a:latin typeface="Times New Roman" pitchFamily="18" charset="0"/>
                          <a:ea typeface="Calibri"/>
                          <a:cs typeface="Times New Roman" pitchFamily="18" charset="0"/>
                        </a:rPr>
                        <a:t>40%</a:t>
                      </a:r>
                      <a:endParaRPr lang="en-US" sz="1400" dirty="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c>
                  <a:txBody>
                    <a:bodyPr/>
                    <a:lstStyle/>
                    <a:p>
                      <a:pPr marL="0" marR="0" indent="-228600" algn="just">
                        <a:lnSpc>
                          <a:spcPct val="100000"/>
                        </a:lnSpc>
                        <a:spcBef>
                          <a:spcPts val="0"/>
                        </a:spcBef>
                        <a:spcAft>
                          <a:spcPts val="0"/>
                        </a:spcAft>
                      </a:pPr>
                      <a:r>
                        <a:rPr lang="en-US" sz="1400" b="1">
                          <a:solidFill>
                            <a:srgbClr val="000000"/>
                          </a:solidFill>
                          <a:latin typeface="Times New Roman" pitchFamily="18" charset="0"/>
                          <a:ea typeface="Calibri"/>
                          <a:cs typeface="Times New Roman" pitchFamily="18" charset="0"/>
                        </a:rPr>
                        <a:t>328 (1) </a:t>
                      </a:r>
                      <a:r>
                        <a:rPr lang="en-US" sz="1400" b="1">
                          <a:solidFill>
                            <a:srgbClr val="FF0000"/>
                          </a:solidFill>
                          <a:latin typeface="Times New Roman" pitchFamily="18" charset="0"/>
                          <a:ea typeface="Calibri"/>
                          <a:cs typeface="Times New Roman" pitchFamily="18" charset="0"/>
                        </a:rPr>
                        <a:t>29%</a:t>
                      </a:r>
                      <a:endParaRPr lang="en-US" sz="140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c>
                  <a:txBody>
                    <a:bodyPr/>
                    <a:lstStyle/>
                    <a:p>
                      <a:pPr marL="0" marR="0" indent="-228600" algn="ctr">
                        <a:lnSpc>
                          <a:spcPct val="100000"/>
                        </a:lnSpc>
                        <a:spcBef>
                          <a:spcPts val="0"/>
                        </a:spcBef>
                        <a:spcAft>
                          <a:spcPts val="0"/>
                        </a:spcAft>
                      </a:pPr>
                      <a:r>
                        <a:rPr lang="en-US" sz="1400" b="1" dirty="0">
                          <a:solidFill>
                            <a:srgbClr val="000000"/>
                          </a:solidFill>
                          <a:latin typeface="Times New Roman" pitchFamily="18" charset="0"/>
                          <a:ea typeface="Calibri"/>
                          <a:cs typeface="Times New Roman" pitchFamily="18" charset="0"/>
                        </a:rPr>
                        <a:t>79  (1) </a:t>
                      </a:r>
                      <a:r>
                        <a:rPr lang="en-US" sz="1400" b="1" dirty="0">
                          <a:solidFill>
                            <a:srgbClr val="FF0000"/>
                          </a:solidFill>
                          <a:latin typeface="Times New Roman" pitchFamily="18" charset="0"/>
                          <a:ea typeface="Calibri"/>
                          <a:cs typeface="Times New Roman" pitchFamily="18" charset="0"/>
                        </a:rPr>
                        <a:t>29%</a:t>
                      </a:r>
                      <a:endParaRPr lang="en-US" sz="1400" dirty="0">
                        <a:latin typeface="Times New Roman" pitchFamily="18" charset="0"/>
                        <a:ea typeface="Calibri"/>
                        <a:cs typeface="Times New Roman" pitchFamily="18" charset="0"/>
                      </a:endParaRPr>
                    </a:p>
                  </a:txBody>
                  <a:tcPr marL="35034" marR="35034" marT="0" marB="0">
                    <a:lnL>
                      <a:noFill/>
                    </a:lnL>
                    <a:lnR>
                      <a:noFill/>
                    </a:lnR>
                    <a:lnT>
                      <a:noFill/>
                    </a:lnT>
                    <a:lnB w="57150" cap="flat" cmpd="dbl" algn="ctr">
                      <a:solidFill>
                        <a:srgbClr val="000000"/>
                      </a:solidFill>
                      <a:prstDash val="solid"/>
                      <a:round/>
                      <a:headEnd type="none" w="med" len="med"/>
                      <a:tailEnd type="none" w="med" len="med"/>
                    </a:lnB>
                  </a:tcPr>
                </a:tc>
              </a:tr>
            </a:tbl>
          </a:graphicData>
        </a:graphic>
      </p:graphicFrame>
      <p:sp>
        <p:nvSpPr>
          <p:cNvPr id="183297" name="Rectangle 1"/>
          <p:cNvSpPr>
            <a:spLocks noChangeArrowheads="1"/>
          </p:cNvSpPr>
          <p:nvPr/>
        </p:nvSpPr>
        <p:spPr bwMode="auto">
          <a:xfrm>
            <a:off x="0" y="0"/>
            <a:ext cx="9144000" cy="45720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71450" algn="l"/>
                <a:tab pos="279400" algn="ctr"/>
              </a:tabLst>
            </a:pPr>
            <a:r>
              <a:rPr kumimoji="0" lang="en-US" sz="13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Table 2: Estimated Occupations in Dhantala: 1989-2012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71450" algn="l"/>
                <a:tab pos="279400" algn="ctr"/>
              </a:tabLst>
            </a:pPr>
            <a:r>
              <a:rPr kumimoji="0" lang="en-US" sz="12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(Usual Principal + Subsidiary Status Workers; Figures in brackets denote women workers)*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 name="Picture 6"/>
          <p:cNvPicPr>
            <a:picLocks noChangeAspect="1" noChangeArrowheads="1"/>
          </p:cNvPicPr>
          <p:nvPr/>
        </p:nvPicPr>
        <p:blipFill>
          <a:blip r:embed="rId2"/>
          <a:srcRect/>
          <a:stretch>
            <a:fillRect/>
          </a:stretch>
        </p:blipFill>
        <p:spPr bwMode="auto">
          <a:xfrm>
            <a:off x="7010400" y="609600"/>
            <a:ext cx="1993657"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ChangeArrowheads="1"/>
          </p:cNvSpPr>
          <p:nvPr/>
        </p:nvSpPr>
        <p:spPr bwMode="auto">
          <a:xfrm>
            <a:off x="2514600" y="0"/>
            <a:ext cx="4233916" cy="55399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en-US" sz="1600" b="1" dirty="0" smtClean="0"/>
              <a:t>Occupations and Castes in Dhantala (May 2012)</a:t>
            </a:r>
            <a:endParaRPr lang="en-US" sz="1600" dirty="0" smtClean="0"/>
          </a:p>
          <a:p>
            <a:pPr algn="ctr"/>
            <a:r>
              <a:rPr lang="en-US" sz="1400" b="1" dirty="0" smtClean="0"/>
              <a:t>(As per Usual Principal/ Subsidiary Status)*­</a:t>
            </a:r>
            <a:endParaRPr kumimoji="0" lang="en-US"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p:txBody>
      </p:sp>
      <p:sp>
        <p:nvSpPr>
          <p:cNvPr id="5" name="TextBox 4"/>
          <p:cNvSpPr txBox="1"/>
          <p:nvPr/>
        </p:nvSpPr>
        <p:spPr>
          <a:xfrm>
            <a:off x="7848600" y="6488668"/>
            <a:ext cx="1905000" cy="369332"/>
          </a:xfrm>
          <a:prstGeom prst="rect">
            <a:avLst/>
          </a:prstGeom>
          <a:noFill/>
        </p:spPr>
        <p:txBody>
          <a:bodyPr wrap="square" rtlCol="0">
            <a:spAutoFit/>
          </a:bodyPr>
          <a:lstStyle/>
          <a:p>
            <a:r>
              <a:rPr lang="en-US" dirty="0" smtClean="0"/>
              <a:t>Contd..</a:t>
            </a:r>
            <a:endParaRPr lang="en-US" dirty="0"/>
          </a:p>
        </p:txBody>
      </p:sp>
      <p:pic>
        <p:nvPicPr>
          <p:cNvPr id="12" name="Picture 6"/>
          <p:cNvPicPr>
            <a:picLocks noChangeAspect="1" noChangeArrowheads="1"/>
          </p:cNvPicPr>
          <p:nvPr/>
        </p:nvPicPr>
        <p:blipFill>
          <a:blip r:embed="rId2"/>
          <a:srcRect/>
          <a:stretch>
            <a:fillRect/>
          </a:stretch>
        </p:blipFill>
        <p:spPr bwMode="auto">
          <a:xfrm>
            <a:off x="6446812" y="1066800"/>
            <a:ext cx="2392388" cy="2286000"/>
          </a:xfrm>
          <a:prstGeom prst="rect">
            <a:avLst/>
          </a:prstGeom>
          <a:noFill/>
          <a:ln w="9525">
            <a:noFill/>
            <a:miter lim="800000"/>
            <a:headEnd/>
            <a:tailEnd/>
          </a:ln>
        </p:spPr>
      </p:pic>
      <p:pic>
        <p:nvPicPr>
          <p:cNvPr id="13" name="Picture 6"/>
          <p:cNvPicPr>
            <a:picLocks noChangeAspect="1" noChangeArrowheads="1"/>
          </p:cNvPicPr>
          <p:nvPr/>
        </p:nvPicPr>
        <p:blipFill>
          <a:blip r:embed="rId3"/>
          <a:srcRect/>
          <a:stretch>
            <a:fillRect/>
          </a:stretch>
        </p:blipFill>
        <p:spPr bwMode="auto">
          <a:xfrm>
            <a:off x="6459746" y="3886200"/>
            <a:ext cx="2379453" cy="2286000"/>
          </a:xfrm>
          <a:prstGeom prst="rect">
            <a:avLst/>
          </a:prstGeom>
          <a:noFill/>
          <a:ln w="9525">
            <a:noFill/>
            <a:miter lim="800000"/>
            <a:headEnd/>
            <a:tailEnd/>
          </a:ln>
        </p:spPr>
      </p:pic>
      <p:sp>
        <p:nvSpPr>
          <p:cNvPr id="12288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2881" name="AutoShape 1"/>
          <p:cNvSpPr>
            <a:spLocks noChangeShapeType="1"/>
          </p:cNvSpPr>
          <p:nvPr/>
        </p:nvSpPr>
        <p:spPr bwMode="auto">
          <a:xfrm>
            <a:off x="2806700" y="5375275"/>
            <a:ext cx="0" cy="0"/>
          </a:xfrm>
          <a:prstGeom prst="straightConnector1">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883" name="Rectangle 3"/>
          <p:cNvSpPr>
            <a:spLocks noChangeArrowheads="1"/>
          </p:cNvSpPr>
          <p:nvPr/>
        </p:nvSpPr>
        <p:spPr bwMode="auto">
          <a:xfrm>
            <a:off x="57150" y="457200"/>
            <a:ext cx="9144000" cy="45720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61925" algn="l"/>
                <a:tab pos="455613" algn="ctr"/>
              </a:tabLst>
            </a:pPr>
            <a:r>
              <a:rPr kumimoji="0" 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Table III: Occupations and Castes in Dhantala (May 2012)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61925" algn="l"/>
                <a:tab pos="455613" algn="ctr"/>
              </a:tabLst>
            </a:pPr>
            <a:r>
              <a:rPr kumimoji="0" lang="en-US" sz="1200" b="1"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(as per Usual Principal +  Subsidiary Status; brackets denote women workers)*</a:t>
            </a:r>
            <a:r>
              <a:rPr kumimoji="0" lang="en-US" sz="1200" b="1" i="0" u="none" strike="noStrike" cap="none" normalizeH="0" baseline="0" smtClean="0">
                <a:ln>
                  <a:noFill/>
                </a:ln>
                <a:solidFill>
                  <a:schemeClr val="tx1"/>
                </a:solidFill>
                <a:effectLst/>
                <a:latin typeface="Calibri"/>
                <a:ea typeface="Calibri" pitchFamily="34" charset="0"/>
                <a:cs typeface="Times New Roman" pitchFamily="18"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 name="Picture 1" descr="C:\Users\hp\Desktop\Temp\page0001.jpg"/>
          <p:cNvPicPr>
            <a:picLocks noChangeAspect="1" noChangeArrowheads="1"/>
          </p:cNvPicPr>
          <p:nvPr/>
        </p:nvPicPr>
        <p:blipFill>
          <a:blip r:embed="rId4"/>
          <a:srcRect/>
          <a:stretch>
            <a:fillRect/>
          </a:stretch>
        </p:blipFill>
        <p:spPr bwMode="auto">
          <a:xfrm>
            <a:off x="460824" y="990599"/>
            <a:ext cx="5867400" cy="56539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a:srcRect/>
          <a:stretch>
            <a:fillRect/>
          </a:stretch>
        </p:blipFill>
        <p:spPr bwMode="auto">
          <a:xfrm>
            <a:off x="6206706" y="1078308"/>
            <a:ext cx="2380826" cy="2286000"/>
          </a:xfrm>
          <a:prstGeom prst="rect">
            <a:avLst/>
          </a:prstGeom>
          <a:noFill/>
          <a:ln w="9525">
            <a:noFill/>
            <a:miter lim="800000"/>
            <a:headEnd/>
            <a:tailEnd/>
          </a:ln>
        </p:spPr>
      </p:pic>
      <p:pic>
        <p:nvPicPr>
          <p:cNvPr id="5" name="Picture 4" descr="DSC01341"/>
          <p:cNvPicPr>
            <a:picLocks noChangeAspect="1" noChangeArrowheads="1"/>
          </p:cNvPicPr>
          <p:nvPr/>
        </p:nvPicPr>
        <p:blipFill>
          <a:blip r:embed="rId3" cstate="print"/>
          <a:srcRect/>
          <a:stretch>
            <a:fillRect/>
          </a:stretch>
        </p:blipFill>
        <p:spPr bwMode="auto">
          <a:xfrm>
            <a:off x="6186576" y="3810000"/>
            <a:ext cx="2347824" cy="2286000"/>
          </a:xfrm>
          <a:prstGeom prst="rect">
            <a:avLst/>
          </a:prstGeom>
          <a:noFill/>
          <a:ln w="9525">
            <a:noFill/>
            <a:miter lim="800000"/>
            <a:headEnd/>
            <a:tailEnd/>
          </a:ln>
        </p:spPr>
      </p:pic>
      <p:pic>
        <p:nvPicPr>
          <p:cNvPr id="2" name="Picture 1" descr="C:\Users\hp\Desktop\Temp\page0002.1.jpg"/>
          <p:cNvPicPr>
            <a:picLocks noChangeAspect="1" noChangeArrowheads="1"/>
          </p:cNvPicPr>
          <p:nvPr/>
        </p:nvPicPr>
        <p:blipFill>
          <a:blip r:embed="rId4"/>
          <a:srcRect/>
          <a:stretch>
            <a:fillRect/>
          </a:stretch>
        </p:blipFill>
        <p:spPr bwMode="auto">
          <a:xfrm>
            <a:off x="174174" y="127002"/>
            <a:ext cx="5725884" cy="907142"/>
          </a:xfrm>
          <a:prstGeom prst="rect">
            <a:avLst/>
          </a:prstGeom>
          <a:noFill/>
        </p:spPr>
      </p:pic>
      <p:pic>
        <p:nvPicPr>
          <p:cNvPr id="169986" name="Picture 2" descr="C:\Users\hp\Desktop\Temp\page0002.2.jpg"/>
          <p:cNvPicPr>
            <a:picLocks noChangeAspect="1" noChangeArrowheads="1"/>
          </p:cNvPicPr>
          <p:nvPr/>
        </p:nvPicPr>
        <p:blipFill>
          <a:blip r:embed="rId5"/>
          <a:srcRect/>
          <a:stretch>
            <a:fillRect/>
          </a:stretch>
        </p:blipFill>
        <p:spPr bwMode="auto">
          <a:xfrm>
            <a:off x="152400" y="1077690"/>
            <a:ext cx="5850254" cy="3664860"/>
          </a:xfrm>
          <a:prstGeom prst="rect">
            <a:avLst/>
          </a:prstGeom>
          <a:noFill/>
        </p:spPr>
      </p:pic>
      <p:pic>
        <p:nvPicPr>
          <p:cNvPr id="169987" name="Picture 3" descr="C:\Users\hp\Desktop\Temp\page0003.1.jpg"/>
          <p:cNvPicPr>
            <a:picLocks noChangeAspect="1" noChangeArrowheads="1"/>
          </p:cNvPicPr>
          <p:nvPr/>
        </p:nvPicPr>
        <p:blipFill>
          <a:blip r:embed="rId6"/>
          <a:srcRect/>
          <a:stretch>
            <a:fillRect/>
          </a:stretch>
        </p:blipFill>
        <p:spPr bwMode="auto">
          <a:xfrm>
            <a:off x="156649" y="4724400"/>
            <a:ext cx="5710752" cy="1426702"/>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H:\labor pics\work photo\New folder\DSC03180.JPG"/>
          <p:cNvPicPr>
            <a:picLocks noChangeAspect="1" noChangeArrowheads="1"/>
          </p:cNvPicPr>
          <p:nvPr/>
        </p:nvPicPr>
        <p:blipFill>
          <a:blip r:embed="rId2" cstate="print"/>
          <a:srcRect/>
          <a:stretch>
            <a:fillRect/>
          </a:stretch>
        </p:blipFill>
        <p:spPr bwMode="auto">
          <a:xfrm>
            <a:off x="6300159" y="228600"/>
            <a:ext cx="2667000" cy="2286000"/>
          </a:xfrm>
          <a:prstGeom prst="rect">
            <a:avLst/>
          </a:prstGeom>
          <a:noFill/>
        </p:spPr>
      </p:pic>
      <p:pic>
        <p:nvPicPr>
          <p:cNvPr id="81924" name="Picture 4" descr="H:\labor pics\work photo\New folder\DSC03156.JPG"/>
          <p:cNvPicPr>
            <a:picLocks noChangeAspect="1" noChangeArrowheads="1"/>
          </p:cNvPicPr>
          <p:nvPr/>
        </p:nvPicPr>
        <p:blipFill>
          <a:blip r:embed="rId3" cstate="print"/>
          <a:srcRect/>
          <a:stretch>
            <a:fillRect/>
          </a:stretch>
        </p:blipFill>
        <p:spPr bwMode="auto">
          <a:xfrm>
            <a:off x="6317412" y="2708694"/>
            <a:ext cx="2667000" cy="2000250"/>
          </a:xfrm>
          <a:prstGeom prst="rect">
            <a:avLst/>
          </a:prstGeom>
          <a:noFill/>
        </p:spPr>
      </p:pic>
      <p:pic>
        <p:nvPicPr>
          <p:cNvPr id="2" name="Picture 1" descr="C:\Users\hp\Desktop\Temp\page0003.jpg"/>
          <p:cNvPicPr>
            <a:picLocks noChangeAspect="1" noChangeArrowheads="1"/>
          </p:cNvPicPr>
          <p:nvPr/>
        </p:nvPicPr>
        <p:blipFill>
          <a:blip r:embed="rId4"/>
          <a:srcRect/>
          <a:stretch>
            <a:fillRect/>
          </a:stretch>
        </p:blipFill>
        <p:spPr bwMode="auto">
          <a:xfrm>
            <a:off x="275766" y="228600"/>
            <a:ext cx="5806447" cy="6400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458200" cy="3581399"/>
          </a:xfrm>
        </p:spPr>
        <p:txBody>
          <a:bodyPr>
            <a:noAutofit/>
          </a:bodyPr>
          <a:lstStyle/>
          <a:p>
            <a:pPr marL="0" indent="0">
              <a:spcBef>
                <a:spcPts val="0"/>
              </a:spcBef>
            </a:pPr>
            <a:r>
              <a:rPr lang="en-US" sz="1800" b="1" dirty="0" smtClean="0">
                <a:latin typeface="Times New Roman" pitchFamily="18" charset="0"/>
                <a:cs typeface="Times New Roman" pitchFamily="18" charset="0"/>
              </a:rPr>
              <a:t>The Indian </a:t>
            </a:r>
            <a:r>
              <a:rPr lang="en-US" sz="1800" b="1" dirty="0" smtClean="0">
                <a:latin typeface="Times New Roman" pitchFamily="18" charset="0"/>
                <a:cs typeface="Times New Roman" pitchFamily="18" charset="0"/>
              </a:rPr>
              <a:t>Experience</a:t>
            </a:r>
          </a:p>
          <a:p>
            <a:pPr marL="0" indent="0">
              <a:spcBef>
                <a:spcPts val="0"/>
              </a:spcBef>
              <a:buNone/>
            </a:pPr>
            <a:endParaRPr lang="en-US" sz="1800" dirty="0" smtClean="0">
              <a:latin typeface="Times New Roman" pitchFamily="18" charset="0"/>
              <a:cs typeface="Times New Roman" pitchFamily="18" charset="0"/>
            </a:endParaRPr>
          </a:p>
          <a:p>
            <a:pPr marL="0" indent="0">
              <a:spcBef>
                <a:spcPts val="0"/>
              </a:spcBef>
            </a:pPr>
            <a:r>
              <a:rPr lang="en-US" sz="1800" dirty="0" smtClean="0">
                <a:latin typeface="Times New Roman" pitchFamily="18" charset="0"/>
                <a:cs typeface="Times New Roman" pitchFamily="18" charset="0"/>
              </a:rPr>
              <a:t>Among </a:t>
            </a:r>
            <a:r>
              <a:rPr lang="en-US" sz="1800" dirty="0" smtClean="0">
                <a:latin typeface="Times New Roman" pitchFamily="18" charset="0"/>
                <a:cs typeface="Times New Roman" pitchFamily="18" charset="0"/>
              </a:rPr>
              <a:t>colonies, India had early beginnings of modern industry and transport as also historic efforts for </a:t>
            </a:r>
            <a:r>
              <a:rPr lang="en-US" sz="1800" dirty="0" err="1" smtClean="0">
                <a:latin typeface="Times New Roman" pitchFamily="18" charset="0"/>
                <a:cs typeface="Times New Roman" pitchFamily="18" charset="0"/>
              </a:rPr>
              <a:t>Swadeshi</a:t>
            </a:r>
            <a:r>
              <a:rPr lang="en-US" sz="1800" dirty="0" smtClean="0">
                <a:latin typeface="Times New Roman" pitchFamily="18" charset="0"/>
                <a:cs typeface="Times New Roman" pitchFamily="18" charset="0"/>
              </a:rPr>
              <a:t> and planned development; Lately, we have witnessed some decline in share of agriculture, rise of IT and construction etc. </a:t>
            </a:r>
          </a:p>
          <a:p>
            <a:pPr marL="0" indent="0">
              <a:spcBef>
                <a:spcPts val="0"/>
              </a:spcBef>
            </a:pPr>
            <a:r>
              <a:rPr lang="en-US" sz="1800" dirty="0" smtClean="0">
                <a:latin typeface="Times New Roman" pitchFamily="18" charset="0"/>
                <a:cs typeface="Times New Roman" pitchFamily="18" charset="0"/>
              </a:rPr>
              <a:t>Yet</a:t>
            </a:r>
            <a:r>
              <a:rPr lang="en-US" sz="1800" dirty="0" smtClean="0">
                <a:latin typeface="Times New Roman" pitchFamily="18" charset="0"/>
                <a:cs typeface="Times New Roman" pitchFamily="18" charset="0"/>
              </a:rPr>
              <a:t>, only 7% of secure formal employment, only 11% of workers in manufacturing and high levels of underemployment, a ‘shadow economy’ and segmentation based on caste and gender persist</a:t>
            </a:r>
            <a:r>
              <a:rPr lang="en-US" sz="1800" dirty="0" smtClean="0">
                <a:latin typeface="Times New Roman" pitchFamily="18" charset="0"/>
                <a:cs typeface="Times New Roman" pitchFamily="18" charset="0"/>
              </a:rPr>
              <a:t>.</a:t>
            </a:r>
          </a:p>
          <a:p>
            <a:pPr marL="0" indent="0">
              <a:spcBef>
                <a:spcPts val="0"/>
              </a:spcBef>
            </a:pPr>
            <a:r>
              <a:rPr lang="en-US" sz="1800" dirty="0" smtClean="0">
                <a:latin typeface="Times New Roman" pitchFamily="18" charset="0"/>
                <a:cs typeface="Times New Roman" pitchFamily="18" charset="0"/>
              </a:rPr>
              <a:t>Some improvements in occupational profile since the introduction of partial economic </a:t>
            </a:r>
            <a:r>
              <a:rPr lang="en-US" sz="1800" dirty="0" err="1" smtClean="0">
                <a:latin typeface="Times New Roman" pitchFamily="18" charset="0"/>
                <a:cs typeface="Times New Roman" pitchFamily="18" charset="0"/>
              </a:rPr>
              <a:t>liberalisation</a:t>
            </a:r>
            <a:r>
              <a:rPr lang="en-US" sz="1800" dirty="0" smtClean="0">
                <a:latin typeface="Times New Roman" pitchFamily="18" charset="0"/>
                <a:cs typeface="Times New Roman" pitchFamily="18" charset="0"/>
              </a:rPr>
              <a:t> (without labor and bureaucratic reforms).</a:t>
            </a:r>
          </a:p>
          <a:p>
            <a:pPr marL="0" indent="0">
              <a:spcBef>
                <a:spcPts val="0"/>
              </a:spcBef>
            </a:pPr>
            <a:r>
              <a:rPr lang="en-US" sz="1800" dirty="0" smtClean="0">
                <a:latin typeface="Times New Roman" pitchFamily="18" charset="0"/>
                <a:cs typeface="Times New Roman" pitchFamily="18" charset="0"/>
              </a:rPr>
              <a:t>For example, agriculturists down to 49%; construction and financial services up by 6 and 5 per cent respectively.</a:t>
            </a:r>
            <a:endParaRPr lang="en-US" sz="1800" dirty="0">
              <a:latin typeface="Times New Roman" pitchFamily="18" charset="0"/>
              <a:cs typeface="Times New Roman" pitchFamily="18" charset="0"/>
            </a:endParaRPr>
          </a:p>
        </p:txBody>
      </p:sp>
      <p:pic>
        <p:nvPicPr>
          <p:cNvPr id="4" name="Picture 3" descr="D:\labor pics from Pen Drive\work photo\DSC01972.jpg"/>
          <p:cNvPicPr/>
          <p:nvPr/>
        </p:nvPicPr>
        <p:blipFill>
          <a:blip r:embed="rId2" cstate="print"/>
          <a:srcRect/>
          <a:stretch>
            <a:fillRect/>
          </a:stretch>
        </p:blipFill>
        <p:spPr bwMode="auto">
          <a:xfrm>
            <a:off x="5410200" y="4114800"/>
            <a:ext cx="3046976" cy="1993392"/>
          </a:xfrm>
          <a:prstGeom prst="rect">
            <a:avLst/>
          </a:prstGeom>
          <a:noFill/>
          <a:ln w="9525">
            <a:noFill/>
            <a:miter lim="800000"/>
            <a:headEnd/>
            <a:tailEnd/>
          </a:ln>
        </p:spPr>
      </p:pic>
      <p:pic>
        <p:nvPicPr>
          <p:cNvPr id="5" name="Picture 4" descr="C:\Users\hp\Desktop\Sandeep Work\New Folder\DSC03156.JPG"/>
          <p:cNvPicPr/>
          <p:nvPr/>
        </p:nvPicPr>
        <p:blipFill>
          <a:blip r:embed="rId3" cstate="print"/>
          <a:srcRect/>
          <a:stretch>
            <a:fillRect/>
          </a:stretch>
        </p:blipFill>
        <p:spPr bwMode="auto">
          <a:xfrm>
            <a:off x="838200" y="4114800"/>
            <a:ext cx="3048000" cy="19905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0" y="0"/>
            <a:ext cx="8839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US" sz="1400" b="1" dirty="0" smtClean="0">
                <a:latin typeface="Times New Roman" pitchFamily="18" charset="0"/>
                <a:cs typeface="Times New Roman" pitchFamily="18" charset="0"/>
              </a:rPr>
              <a:t>Estimated Occupations in </a:t>
            </a:r>
            <a:r>
              <a:rPr lang="en-US" sz="1400" b="1" dirty="0" err="1" smtClean="0">
                <a:latin typeface="Times New Roman" pitchFamily="18" charset="0"/>
                <a:cs typeface="Times New Roman" pitchFamily="18" charset="0"/>
              </a:rPr>
              <a:t>Dhantala</a:t>
            </a:r>
            <a:r>
              <a:rPr lang="en-US" sz="1400" b="1" dirty="0" smtClean="0">
                <a:latin typeface="Times New Roman" pitchFamily="18" charset="0"/>
                <a:cs typeface="Times New Roman" pitchFamily="18" charset="0"/>
              </a:rPr>
              <a:t>: 1930-2012 (</a:t>
            </a:r>
            <a:r>
              <a:rPr lang="en-US" sz="1400" b="1" dirty="0" err="1" smtClean="0">
                <a:latin typeface="Times New Roman" pitchFamily="18" charset="0"/>
                <a:cs typeface="Times New Roman" pitchFamily="18" charset="0"/>
              </a:rPr>
              <a:t>Principal+Subsidiary</a:t>
            </a:r>
            <a:r>
              <a:rPr lang="en-US" sz="1400" b="1" dirty="0" smtClean="0">
                <a:latin typeface="Times New Roman" pitchFamily="18" charset="0"/>
                <a:cs typeface="Times New Roman" pitchFamily="18" charset="0"/>
              </a:rPr>
              <a:t> </a:t>
            </a:r>
            <a:br>
              <a:rPr lang="en-US" sz="1400" b="1" dirty="0" smtClean="0">
                <a:latin typeface="Times New Roman" pitchFamily="18" charset="0"/>
                <a:cs typeface="Times New Roman" pitchFamily="18" charset="0"/>
              </a:rPr>
            </a:br>
            <a:r>
              <a:rPr lang="en-US" sz="1400" b="1" dirty="0" smtClean="0">
                <a:latin typeface="Times New Roman" pitchFamily="18" charset="0"/>
                <a:cs typeface="Times New Roman" pitchFamily="18" charset="0"/>
              </a:rPr>
              <a:t>Status; figures in brackets denote no. of women workers)</a:t>
            </a: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Picture 4"/>
          <p:cNvPicPr>
            <a:picLocks noChangeAspect="1" noChangeArrowheads="1"/>
          </p:cNvPicPr>
          <p:nvPr/>
        </p:nvPicPr>
        <p:blipFill>
          <a:blip r:embed="rId2"/>
          <a:srcRect/>
          <a:stretch>
            <a:fillRect/>
          </a:stretch>
        </p:blipFill>
        <p:spPr bwMode="auto">
          <a:xfrm>
            <a:off x="5693797" y="789318"/>
            <a:ext cx="2840603" cy="2286000"/>
          </a:xfrm>
          <a:prstGeom prst="rect">
            <a:avLst/>
          </a:prstGeom>
          <a:noFill/>
          <a:ln w="9525">
            <a:noFill/>
            <a:miter lim="800000"/>
            <a:headEnd/>
            <a:tailEnd/>
          </a:ln>
        </p:spPr>
      </p:pic>
      <p:pic>
        <p:nvPicPr>
          <p:cNvPr id="7" name="Picture 5"/>
          <p:cNvPicPr>
            <a:picLocks noChangeAspect="1" noChangeArrowheads="1"/>
          </p:cNvPicPr>
          <p:nvPr/>
        </p:nvPicPr>
        <p:blipFill>
          <a:blip r:embed="rId3"/>
          <a:srcRect/>
          <a:stretch>
            <a:fillRect/>
          </a:stretch>
        </p:blipFill>
        <p:spPr bwMode="auto">
          <a:xfrm>
            <a:off x="5698921" y="4146429"/>
            <a:ext cx="2835479" cy="2286000"/>
          </a:xfrm>
          <a:prstGeom prst="rect">
            <a:avLst/>
          </a:prstGeom>
          <a:noFill/>
          <a:ln w="9525">
            <a:noFill/>
            <a:miter lim="800000"/>
            <a:headEnd/>
            <a:tailEnd/>
          </a:ln>
        </p:spPr>
      </p:pic>
      <p:pic>
        <p:nvPicPr>
          <p:cNvPr id="2" name="Picture 1" descr="C:\Users\hp\Desktop\Temp\4.1.jpg"/>
          <p:cNvPicPr>
            <a:picLocks noChangeAspect="1" noChangeArrowheads="1"/>
          </p:cNvPicPr>
          <p:nvPr/>
        </p:nvPicPr>
        <p:blipFill>
          <a:blip r:embed="rId4"/>
          <a:srcRect/>
          <a:stretch>
            <a:fillRect/>
          </a:stretch>
        </p:blipFill>
        <p:spPr bwMode="auto">
          <a:xfrm>
            <a:off x="486228" y="645882"/>
            <a:ext cx="4968113" cy="59436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 y="3505200"/>
            <a:ext cx="8839200" cy="369332"/>
          </a:xfrm>
          <a:prstGeom prst="rect">
            <a:avLst/>
          </a:prstGeom>
          <a:noFill/>
        </p:spPr>
        <p:txBody>
          <a:bodyPr wrap="square" rtlCol="0">
            <a:spAutoFit/>
          </a:bodyPr>
          <a:lstStyle/>
          <a:p>
            <a:endParaRPr lang="en-US" dirty="0"/>
          </a:p>
        </p:txBody>
      </p:sp>
      <p:pic>
        <p:nvPicPr>
          <p:cNvPr id="7" name="Picture 4"/>
          <p:cNvPicPr>
            <a:picLocks noChangeAspect="1" noChangeArrowheads="1"/>
          </p:cNvPicPr>
          <p:nvPr/>
        </p:nvPicPr>
        <p:blipFill>
          <a:blip r:embed="rId2" cstate="print"/>
          <a:srcRect/>
          <a:stretch>
            <a:fillRect/>
          </a:stretch>
        </p:blipFill>
        <p:spPr bwMode="auto">
          <a:xfrm>
            <a:off x="6629400" y="228600"/>
            <a:ext cx="2437459" cy="1828799"/>
          </a:xfrm>
          <a:prstGeom prst="rect">
            <a:avLst/>
          </a:prstGeom>
          <a:noFill/>
          <a:ln w="9525">
            <a:noFill/>
            <a:miter lim="800000"/>
            <a:headEnd/>
            <a:tailEnd/>
          </a:ln>
        </p:spPr>
      </p:pic>
      <p:pic>
        <p:nvPicPr>
          <p:cNvPr id="8" name="Picture 8"/>
          <p:cNvPicPr>
            <a:picLocks noChangeAspect="1" noChangeArrowheads="1"/>
          </p:cNvPicPr>
          <p:nvPr/>
        </p:nvPicPr>
        <p:blipFill>
          <a:blip r:embed="rId3"/>
          <a:srcRect/>
          <a:stretch>
            <a:fillRect/>
          </a:stretch>
        </p:blipFill>
        <p:spPr bwMode="auto">
          <a:xfrm>
            <a:off x="6643688" y="2514600"/>
            <a:ext cx="2347912" cy="1871371"/>
          </a:xfrm>
          <a:prstGeom prst="rect">
            <a:avLst/>
          </a:prstGeom>
          <a:noFill/>
          <a:ln w="9525">
            <a:noFill/>
            <a:miter lim="800000"/>
            <a:headEnd/>
            <a:tailEnd/>
          </a:ln>
        </p:spPr>
      </p:pic>
      <p:pic>
        <p:nvPicPr>
          <p:cNvPr id="2" name="Picture 1" descr="C:\Users\hp\Desktop\Temp\4.2.jpg"/>
          <p:cNvPicPr>
            <a:picLocks noChangeAspect="1" noChangeArrowheads="1"/>
          </p:cNvPicPr>
          <p:nvPr/>
        </p:nvPicPr>
        <p:blipFill>
          <a:blip r:embed="rId4"/>
          <a:srcRect/>
          <a:stretch>
            <a:fillRect/>
          </a:stretch>
        </p:blipFill>
        <p:spPr bwMode="auto">
          <a:xfrm>
            <a:off x="533400" y="228600"/>
            <a:ext cx="5934053" cy="59436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p\Desktop\Temp\4.3.1.jpg"/>
          <p:cNvPicPr>
            <a:picLocks noChangeAspect="1" noChangeArrowheads="1"/>
          </p:cNvPicPr>
          <p:nvPr/>
        </p:nvPicPr>
        <p:blipFill>
          <a:blip r:embed="rId2"/>
          <a:srcRect/>
          <a:stretch>
            <a:fillRect/>
          </a:stretch>
        </p:blipFill>
        <p:spPr bwMode="auto">
          <a:xfrm>
            <a:off x="228600" y="72571"/>
            <a:ext cx="8610600" cy="1981200"/>
          </a:xfrm>
          <a:prstGeom prst="rect">
            <a:avLst/>
          </a:prstGeom>
          <a:noFill/>
        </p:spPr>
      </p:pic>
      <p:pic>
        <p:nvPicPr>
          <p:cNvPr id="3" name="Picture 2" descr="C:\Users\hp\Desktop\Temp\4.3.2.jpg"/>
          <p:cNvPicPr>
            <a:picLocks noChangeAspect="1" noChangeArrowheads="1"/>
          </p:cNvPicPr>
          <p:nvPr/>
        </p:nvPicPr>
        <p:blipFill>
          <a:blip r:embed="rId3"/>
          <a:srcRect/>
          <a:stretch>
            <a:fillRect/>
          </a:stretch>
        </p:blipFill>
        <p:spPr bwMode="auto">
          <a:xfrm>
            <a:off x="304800" y="1981200"/>
            <a:ext cx="8610600" cy="48768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0"/>
            <a:ext cx="7356373" cy="523220"/>
          </a:xfrm>
          <a:prstGeom prst="rect">
            <a:avLst/>
          </a:prstGeom>
          <a:noFill/>
        </p:spPr>
        <p:txBody>
          <a:bodyPr wrap="none" rtlCol="0">
            <a:spAutoFit/>
          </a:bodyPr>
          <a:lstStyle/>
          <a:p>
            <a:pPr algn="ctr"/>
            <a:r>
              <a:rPr lang="en-US" sz="1400" b="1" dirty="0" smtClean="0">
                <a:latin typeface="Times New Roman" pitchFamily="18" charset="0"/>
                <a:cs typeface="Times New Roman" pitchFamily="18" charset="0"/>
              </a:rPr>
              <a:t>Castes and Occupations in </a:t>
            </a:r>
            <a:r>
              <a:rPr lang="en-US" sz="1400" b="1" dirty="0" err="1" smtClean="0">
                <a:latin typeface="Times New Roman" pitchFamily="18" charset="0"/>
                <a:cs typeface="Times New Roman" pitchFamily="18" charset="0"/>
              </a:rPr>
              <a:t>Aradhaknagar</a:t>
            </a:r>
            <a:r>
              <a:rPr lang="en-US" sz="1400" b="1" dirty="0" smtClean="0">
                <a:latin typeface="Times New Roman" pitchFamily="18" charset="0"/>
                <a:cs typeface="Times New Roman" pitchFamily="18" charset="0"/>
              </a:rPr>
              <a:t> (March, 2012)</a:t>
            </a:r>
            <a:endParaRPr lang="en-US" sz="1400" dirty="0" smtClean="0">
              <a:latin typeface="Times New Roman" pitchFamily="18" charset="0"/>
              <a:cs typeface="Times New Roman" pitchFamily="18" charset="0"/>
            </a:endParaRPr>
          </a:p>
          <a:p>
            <a:pPr algn="ctr"/>
            <a:r>
              <a:rPr lang="en-US" sz="1400" b="1" dirty="0" smtClean="0">
                <a:latin typeface="Times New Roman" pitchFamily="18" charset="0"/>
                <a:cs typeface="Times New Roman" pitchFamily="18" charset="0"/>
              </a:rPr>
              <a:t>(as per Usual Principal/ Subsidiary Status; figures in brackets denote no. of women workers)*</a:t>
            </a:r>
            <a:endParaRPr lang="en-US" sz="1400" dirty="0">
              <a:latin typeface="Times New Roman" pitchFamily="18" charset="0"/>
              <a:cs typeface="Times New Roman" pitchFamily="18" charset="0"/>
            </a:endParaRPr>
          </a:p>
        </p:txBody>
      </p:sp>
      <p:pic>
        <p:nvPicPr>
          <p:cNvPr id="148481" name="Picture 1" descr="C:\Users\win7\Desktop\labor pics\aradhak pics\aradh sept 09\DSC01323.JPG"/>
          <p:cNvPicPr>
            <a:picLocks noChangeAspect="1" noChangeArrowheads="1"/>
          </p:cNvPicPr>
          <p:nvPr/>
        </p:nvPicPr>
        <p:blipFill>
          <a:blip r:embed="rId2"/>
          <a:srcRect/>
          <a:stretch>
            <a:fillRect/>
          </a:stretch>
        </p:blipFill>
        <p:spPr bwMode="auto">
          <a:xfrm>
            <a:off x="5638800" y="609600"/>
            <a:ext cx="3352800" cy="2514600"/>
          </a:xfrm>
          <a:prstGeom prst="rect">
            <a:avLst/>
          </a:prstGeom>
          <a:noFill/>
        </p:spPr>
      </p:pic>
      <p:pic>
        <p:nvPicPr>
          <p:cNvPr id="148482" name="Picture 2" descr="C:\Users\win7\Desktop\labor pics\aradhak pics\aradh sept 09\DSC01325.JPG"/>
          <p:cNvPicPr>
            <a:picLocks noChangeAspect="1" noChangeArrowheads="1"/>
          </p:cNvPicPr>
          <p:nvPr/>
        </p:nvPicPr>
        <p:blipFill>
          <a:blip r:embed="rId3"/>
          <a:srcRect/>
          <a:stretch>
            <a:fillRect/>
          </a:stretch>
        </p:blipFill>
        <p:spPr bwMode="auto">
          <a:xfrm>
            <a:off x="5638800" y="609600"/>
            <a:ext cx="3352800" cy="2514600"/>
          </a:xfrm>
          <a:prstGeom prst="rect">
            <a:avLst/>
          </a:prstGeom>
          <a:noFill/>
        </p:spPr>
      </p:pic>
      <p:pic>
        <p:nvPicPr>
          <p:cNvPr id="148484" name="Picture 4" descr="C:\Users\win7\Desktop\labor pics\aradhak pics\aradh sept 09\DSC01323.JPG"/>
          <p:cNvPicPr>
            <a:picLocks noChangeAspect="1" noChangeArrowheads="1"/>
          </p:cNvPicPr>
          <p:nvPr/>
        </p:nvPicPr>
        <p:blipFill>
          <a:blip r:embed="rId2"/>
          <a:srcRect/>
          <a:stretch>
            <a:fillRect/>
          </a:stretch>
        </p:blipFill>
        <p:spPr bwMode="auto">
          <a:xfrm>
            <a:off x="5715000" y="3657600"/>
            <a:ext cx="3149600" cy="2743200"/>
          </a:xfrm>
          <a:prstGeom prst="rect">
            <a:avLst/>
          </a:prstGeom>
          <a:noFill/>
        </p:spPr>
      </p:pic>
      <p:pic>
        <p:nvPicPr>
          <p:cNvPr id="164865" name="Picture 1" descr="C:\Users\hp\Desktop\Temp\5.1.jpg"/>
          <p:cNvPicPr>
            <a:picLocks noChangeAspect="1" noChangeArrowheads="1"/>
          </p:cNvPicPr>
          <p:nvPr/>
        </p:nvPicPr>
        <p:blipFill>
          <a:blip r:embed="rId4"/>
          <a:srcRect/>
          <a:stretch>
            <a:fillRect/>
          </a:stretch>
        </p:blipFill>
        <p:spPr bwMode="auto">
          <a:xfrm>
            <a:off x="572937" y="558804"/>
            <a:ext cx="4943074" cy="6096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descr="C:\Users\win7\Desktop\labor pics\aradhak pics\aradh sept 09\DSC01325.JPG"/>
          <p:cNvPicPr>
            <a:picLocks noChangeAspect="1" noChangeArrowheads="1"/>
          </p:cNvPicPr>
          <p:nvPr/>
        </p:nvPicPr>
        <p:blipFill>
          <a:blip r:embed="rId3" cstate="print"/>
          <a:srcRect/>
          <a:stretch>
            <a:fillRect/>
          </a:stretch>
        </p:blipFill>
        <p:spPr bwMode="auto">
          <a:xfrm>
            <a:off x="6477000" y="762000"/>
            <a:ext cx="2540000" cy="1905000"/>
          </a:xfrm>
          <a:prstGeom prst="rect">
            <a:avLst/>
          </a:prstGeom>
          <a:noFill/>
        </p:spPr>
      </p:pic>
      <p:pic>
        <p:nvPicPr>
          <p:cNvPr id="147459" name="Picture 3" descr="C:\Users\win7\Desktop\labor pics\aradhak pics\april 09\DSC01090.JPG"/>
          <p:cNvPicPr>
            <a:picLocks noChangeAspect="1" noChangeArrowheads="1"/>
          </p:cNvPicPr>
          <p:nvPr/>
        </p:nvPicPr>
        <p:blipFill>
          <a:blip r:embed="rId4" cstate="print"/>
          <a:srcRect/>
          <a:stretch>
            <a:fillRect/>
          </a:stretch>
        </p:blipFill>
        <p:spPr bwMode="auto">
          <a:xfrm>
            <a:off x="6477000" y="3505200"/>
            <a:ext cx="2514600" cy="1885950"/>
          </a:xfrm>
          <a:prstGeom prst="rect">
            <a:avLst/>
          </a:prstGeom>
          <a:noFill/>
        </p:spPr>
      </p:pic>
      <p:pic>
        <p:nvPicPr>
          <p:cNvPr id="2" name="Picture 1" descr="C:\Users\hp\Desktop\Temp\5.2.jpg"/>
          <p:cNvPicPr>
            <a:picLocks noChangeAspect="1" noChangeArrowheads="1"/>
          </p:cNvPicPr>
          <p:nvPr/>
        </p:nvPicPr>
        <p:blipFill>
          <a:blip r:embed="rId5"/>
          <a:srcRect/>
          <a:stretch>
            <a:fillRect/>
          </a:stretch>
        </p:blipFill>
        <p:spPr bwMode="auto">
          <a:xfrm>
            <a:off x="228600" y="228600"/>
            <a:ext cx="6019800" cy="64008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descr="C:\Users\win7\Desktop\labor pics\aradhak pics\april 09\DSC01092.JPG"/>
          <p:cNvPicPr>
            <a:picLocks noChangeAspect="1" noChangeArrowheads="1"/>
          </p:cNvPicPr>
          <p:nvPr/>
        </p:nvPicPr>
        <p:blipFill>
          <a:blip r:embed="rId2"/>
          <a:srcRect/>
          <a:stretch>
            <a:fillRect/>
          </a:stretch>
        </p:blipFill>
        <p:spPr bwMode="auto">
          <a:xfrm>
            <a:off x="6096000" y="609600"/>
            <a:ext cx="2844800" cy="2133600"/>
          </a:xfrm>
          <a:prstGeom prst="rect">
            <a:avLst/>
          </a:prstGeom>
          <a:noFill/>
        </p:spPr>
      </p:pic>
      <p:pic>
        <p:nvPicPr>
          <p:cNvPr id="139269" name="Picture 5" descr="C:\Users\win7\Desktop\labor pics\aradhak pics\aradh dec 09\DSC01360.JPG"/>
          <p:cNvPicPr>
            <a:picLocks noChangeAspect="1" noChangeArrowheads="1"/>
          </p:cNvPicPr>
          <p:nvPr/>
        </p:nvPicPr>
        <p:blipFill>
          <a:blip r:embed="rId3"/>
          <a:srcRect/>
          <a:stretch>
            <a:fillRect/>
          </a:stretch>
        </p:blipFill>
        <p:spPr bwMode="auto">
          <a:xfrm>
            <a:off x="6019800" y="3962400"/>
            <a:ext cx="2946400" cy="2209800"/>
          </a:xfrm>
          <a:prstGeom prst="rect">
            <a:avLst/>
          </a:prstGeom>
          <a:noFill/>
        </p:spPr>
      </p:pic>
      <p:pic>
        <p:nvPicPr>
          <p:cNvPr id="161793" name="Picture 1" descr="C:\Users\hp\Desktop\Temp\page0001.jpg"/>
          <p:cNvPicPr>
            <a:picLocks noChangeAspect="1" noChangeArrowheads="1"/>
          </p:cNvPicPr>
          <p:nvPr/>
        </p:nvPicPr>
        <p:blipFill>
          <a:blip r:embed="rId4"/>
          <a:srcRect/>
          <a:stretch>
            <a:fillRect/>
          </a:stretch>
        </p:blipFill>
        <p:spPr bwMode="auto">
          <a:xfrm>
            <a:off x="0" y="228600"/>
            <a:ext cx="5943600" cy="6248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win7\Desktop\labor pics\aradhak pics\aradhak jan 09\DSC01102.JPG"/>
          <p:cNvPicPr>
            <a:picLocks noChangeAspect="1" noChangeArrowheads="1"/>
          </p:cNvPicPr>
          <p:nvPr/>
        </p:nvPicPr>
        <p:blipFill>
          <a:blip r:embed="rId2"/>
          <a:srcRect/>
          <a:stretch>
            <a:fillRect/>
          </a:stretch>
        </p:blipFill>
        <p:spPr bwMode="auto">
          <a:xfrm>
            <a:off x="5481638" y="457200"/>
            <a:ext cx="3556000" cy="2667000"/>
          </a:xfrm>
          <a:prstGeom prst="rect">
            <a:avLst/>
          </a:prstGeom>
          <a:noFill/>
        </p:spPr>
      </p:pic>
      <p:pic>
        <p:nvPicPr>
          <p:cNvPr id="140291" name="Picture 3" descr="C:\Users\win7\Desktop\labor pics\aradhak pics\aradhak jan 09\DSC01103.JPG"/>
          <p:cNvPicPr>
            <a:picLocks noChangeAspect="1" noChangeArrowheads="1"/>
          </p:cNvPicPr>
          <p:nvPr/>
        </p:nvPicPr>
        <p:blipFill>
          <a:blip r:embed="rId3"/>
          <a:srcRect/>
          <a:stretch>
            <a:fillRect/>
          </a:stretch>
        </p:blipFill>
        <p:spPr bwMode="auto">
          <a:xfrm>
            <a:off x="5486400" y="3581400"/>
            <a:ext cx="3429000" cy="2571750"/>
          </a:xfrm>
          <a:prstGeom prst="rect">
            <a:avLst/>
          </a:prstGeom>
          <a:noFill/>
        </p:spPr>
      </p:pic>
      <p:pic>
        <p:nvPicPr>
          <p:cNvPr id="2" name="Picture 1" descr="C:\Users\hp\Desktop\Temp\page0002.jpg"/>
          <p:cNvPicPr>
            <a:picLocks noChangeAspect="1" noChangeArrowheads="1"/>
          </p:cNvPicPr>
          <p:nvPr/>
        </p:nvPicPr>
        <p:blipFill>
          <a:blip r:embed="rId4"/>
          <a:srcRect/>
          <a:stretch>
            <a:fillRect/>
          </a:stretch>
        </p:blipFill>
        <p:spPr bwMode="auto">
          <a:xfrm>
            <a:off x="304800" y="381000"/>
            <a:ext cx="4864765" cy="61722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descr="C:\Users\hp\Desktop\cht\page0003.jpg"/>
          <p:cNvPicPr>
            <a:picLocks noChangeAspect="1" noChangeArrowheads="1"/>
          </p:cNvPicPr>
          <p:nvPr/>
        </p:nvPicPr>
        <p:blipFill>
          <a:blip r:embed="rId3"/>
          <a:srcRect/>
          <a:stretch>
            <a:fillRect/>
          </a:stretch>
        </p:blipFill>
        <p:spPr bwMode="auto">
          <a:xfrm>
            <a:off x="42864" y="152400"/>
            <a:ext cx="8915400" cy="339493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228600"/>
            <a:ext cx="87630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dirty="0" smtClean="0">
                <a:latin typeface="Times New Roman" pitchFamily="18" charset="0"/>
                <a:cs typeface="Times New Roman" pitchFamily="18" charset="0"/>
              </a:rPr>
              <a:t>On the Positive Side</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In Dh, major decline in land inequality (due to subdivision of fields and diversion of capital to non farm pursuits rather than actual decline in social disparities); also, a rise in yields, dairy work and real wages particularly, since the green revolution and rise of non farm since 1990s; also, disappearance of traditional bonded labor and some rise in cross caste mobility leading to a creation of a tiny </a:t>
            </a:r>
            <a:r>
              <a:rPr lang="en-US" sz="2000" dirty="0" err="1" smtClean="0">
                <a:latin typeface="Times New Roman" pitchFamily="18" charset="0"/>
                <a:cs typeface="Times New Roman" pitchFamily="18" charset="0"/>
              </a:rPr>
              <a:t>dalit</a:t>
            </a:r>
            <a:r>
              <a:rPr lang="en-US" sz="2000" dirty="0" smtClean="0">
                <a:latin typeface="Times New Roman" pitchFamily="18" charset="0"/>
                <a:cs typeface="Times New Roman" pitchFamily="18" charset="0"/>
              </a:rPr>
              <a:t> segment also (within the new rural and </a:t>
            </a:r>
            <a:r>
              <a:rPr lang="en-US" sz="2000" dirty="0" err="1" smtClean="0">
                <a:latin typeface="Times New Roman" pitchFamily="18" charset="0"/>
                <a:cs typeface="Times New Roman" pitchFamily="18" charset="0"/>
              </a:rPr>
              <a:t>rurban</a:t>
            </a:r>
            <a:r>
              <a:rPr lang="en-US" sz="2000" dirty="0" smtClean="0">
                <a:latin typeface="Times New Roman" pitchFamily="18" charset="0"/>
                <a:cs typeface="Times New Roman" pitchFamily="18" charset="0"/>
              </a:rPr>
              <a:t> elite of political activists, petty entrepreneurs and professionals and </a:t>
            </a:r>
            <a:r>
              <a:rPr lang="en-US" sz="2000" dirty="0" err="1" smtClean="0">
                <a:latin typeface="Times New Roman" pitchFamily="18" charset="0"/>
                <a:cs typeface="Times New Roman" pitchFamily="18" charset="0"/>
              </a:rPr>
              <a:t>govt</a:t>
            </a:r>
            <a:r>
              <a:rPr lang="en-US" sz="2000" dirty="0" smtClean="0">
                <a:latin typeface="Times New Roman" pitchFamily="18" charset="0"/>
                <a:cs typeface="Times New Roman" pitchFamily="18" charset="0"/>
              </a:rPr>
              <a:t> employees) even as the mass of </a:t>
            </a:r>
            <a:r>
              <a:rPr lang="en-US" sz="2000" dirty="0" err="1" smtClean="0">
                <a:latin typeface="Times New Roman" pitchFamily="18" charset="0"/>
                <a:cs typeface="Times New Roman" pitchFamily="18" charset="0"/>
              </a:rPr>
              <a:t>dalits</a:t>
            </a:r>
            <a:r>
              <a:rPr lang="en-US" sz="2000" dirty="0" smtClean="0">
                <a:latin typeface="Times New Roman" pitchFamily="18" charset="0"/>
                <a:cs typeface="Times New Roman" pitchFamily="18" charset="0"/>
              </a:rPr>
              <a:t> remain marginal farmers and extremely poor. </a:t>
            </a:r>
          </a:p>
          <a:p>
            <a:r>
              <a:rPr lang="en-US" sz="2000" dirty="0" smtClean="0">
                <a:latin typeface="Times New Roman" pitchFamily="18" charset="0"/>
                <a:cs typeface="Times New Roman" pitchFamily="18" charset="0"/>
              </a:rPr>
              <a:t>Real wages have risen, in both locations, by about 50% since 1991; gap between skilled and unskilled wage down from 100 to about 60%. Gaps between rural and urban and between men and women’s wage also down.</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Picture 2" descr="D:\labor pics from Pen Drive\dhan 13 select\scanned pics\d.vijay_Page_04.jpg"/>
          <p:cNvPicPr/>
          <p:nvPr/>
        </p:nvPicPr>
        <p:blipFill>
          <a:blip r:embed="rId2" cstate="print"/>
          <a:srcRect/>
          <a:stretch>
            <a:fillRect/>
          </a:stretch>
        </p:blipFill>
        <p:spPr bwMode="auto">
          <a:xfrm>
            <a:off x="4343400" y="4300268"/>
            <a:ext cx="2514600" cy="2100532"/>
          </a:xfrm>
          <a:prstGeom prst="rect">
            <a:avLst/>
          </a:prstGeom>
          <a:noFill/>
          <a:ln w="9525">
            <a:noFill/>
            <a:miter lim="800000"/>
            <a:headEnd/>
            <a:tailEnd/>
          </a:ln>
        </p:spPr>
      </p:pic>
      <p:pic>
        <p:nvPicPr>
          <p:cNvPr id="5" name="Picture 4" descr="D:\labor pics from Pen Drive\work photo\DSC01966.jpg"/>
          <p:cNvPicPr/>
          <p:nvPr/>
        </p:nvPicPr>
        <p:blipFill>
          <a:blip r:embed="rId3" cstate="print"/>
          <a:srcRect/>
          <a:stretch>
            <a:fillRect/>
          </a:stretch>
        </p:blipFill>
        <p:spPr bwMode="auto">
          <a:xfrm>
            <a:off x="990600" y="4267199"/>
            <a:ext cx="2512168"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4311"/>
            <a:ext cx="8763000" cy="68634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dirty="0" smtClean="0">
                <a:latin typeface="Times New Roman" pitchFamily="18" charset="0"/>
                <a:cs typeface="Times New Roman" pitchFamily="18" charset="0"/>
              </a:rPr>
              <a:t>The Margins</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Hard manual labor is routine for the vast majority in both </a:t>
            </a:r>
            <a:r>
              <a:rPr lang="en-US" sz="2000" dirty="0" err="1" smtClean="0">
                <a:latin typeface="Times New Roman" pitchFamily="18" charset="0"/>
                <a:cs typeface="Times New Roman" pitchFamily="18" charset="0"/>
              </a:rPr>
              <a:t>Ar</a:t>
            </a:r>
            <a:r>
              <a:rPr lang="en-US" sz="2000" dirty="0" smtClean="0">
                <a:latin typeface="Times New Roman" pitchFamily="18" charset="0"/>
                <a:cs typeface="Times New Roman" pitchFamily="18" charset="0"/>
              </a:rPr>
              <a:t> and Dh. Equally notable is the fact that wages are rising but still abysmal. Daily wage for semi-skilled work at Rs 300 (or five dollars) in Delhi and 250 in Dh contrast with minimum wages in the developed world (of </a:t>
            </a:r>
            <a:r>
              <a:rPr lang="en-US" sz="2000" dirty="0" err="1" smtClean="0">
                <a:latin typeface="Times New Roman" pitchFamily="18" charset="0"/>
                <a:cs typeface="Times New Roman" pitchFamily="18" charset="0"/>
              </a:rPr>
              <a:t>upto</a:t>
            </a:r>
            <a:r>
              <a:rPr lang="en-US" sz="2000" dirty="0" smtClean="0">
                <a:latin typeface="Times New Roman" pitchFamily="18" charset="0"/>
                <a:cs typeface="Times New Roman" pitchFamily="18" charset="0"/>
              </a:rPr>
              <a:t> eighty dollars a day).</a:t>
            </a:r>
          </a:p>
          <a:p>
            <a:r>
              <a:rPr lang="en-US" sz="2000" dirty="0" smtClean="0">
                <a:latin typeface="Times New Roman" pitchFamily="18" charset="0"/>
                <a:cs typeface="Times New Roman" pitchFamily="18" charset="0"/>
              </a:rPr>
              <a:t>Worse is the fact that a substantial chunk of hard labor does not even count as work and brings little access to wealth. The burden of work on women remains huge in both Dh and Ar. Those who get paid also have lower earnings as home based workers and domestic helps, for instance.</a:t>
            </a:r>
          </a:p>
          <a:p>
            <a:r>
              <a:rPr lang="en-US" sz="2000" dirty="0" smtClean="0">
                <a:latin typeface="Times New Roman" pitchFamily="18" charset="0"/>
                <a:cs typeface="Times New Roman" pitchFamily="18" charset="0"/>
              </a:rPr>
              <a:t>No woman goes out for work from Dh in the formal sector though a few used to commute for farm work. On the other hand, a few women health workers and teachers have started coming from outside into the village in last three decades. Four women from Dh obtained formal jobs as teachers or constables but moved out soon. </a:t>
            </a:r>
          </a:p>
          <a:p>
            <a:r>
              <a:rPr lang="en-US" sz="2000" dirty="0" smtClean="0">
                <a:latin typeface="Times New Roman" pitchFamily="18" charset="0"/>
                <a:cs typeface="Times New Roman" pitchFamily="18" charset="0"/>
              </a:rPr>
              <a:t>Tables V and VII offer caste wise break up of occupations in Dh and </a:t>
            </a:r>
            <a:r>
              <a:rPr lang="en-US" sz="2000" dirty="0" err="1" smtClean="0">
                <a:latin typeface="Times New Roman" pitchFamily="18" charset="0"/>
                <a:cs typeface="Times New Roman" pitchFamily="18" charset="0"/>
              </a:rPr>
              <a:t>Ar</a:t>
            </a:r>
            <a:r>
              <a:rPr lang="en-US" sz="2000" dirty="0" smtClean="0">
                <a:latin typeface="Times New Roman" pitchFamily="18" charset="0"/>
                <a:cs typeface="Times New Roman" pitchFamily="18" charset="0"/>
              </a:rPr>
              <a:t> respectively; majority of </a:t>
            </a:r>
            <a:r>
              <a:rPr lang="en-US" sz="2000" dirty="0" err="1" smtClean="0">
                <a:latin typeface="Times New Roman" pitchFamily="18" charset="0"/>
                <a:cs typeface="Times New Roman" pitchFamily="18" charset="0"/>
              </a:rPr>
              <a:t>dalits</a:t>
            </a:r>
            <a:r>
              <a:rPr lang="en-US" sz="2000" dirty="0" smtClean="0">
                <a:latin typeface="Times New Roman" pitchFamily="18" charset="0"/>
                <a:cs typeface="Times New Roman" pitchFamily="18" charset="0"/>
              </a:rPr>
              <a:t> in extreme poverty still </a:t>
            </a:r>
          </a:p>
          <a:p>
            <a:r>
              <a:rPr lang="en-US" sz="2000" dirty="0" err="1" smtClean="0">
                <a:latin typeface="Times New Roman" pitchFamily="18" charset="0"/>
                <a:cs typeface="Times New Roman" pitchFamily="18" charset="0"/>
              </a:rPr>
              <a:t>Bhalu</a:t>
            </a:r>
            <a:r>
              <a:rPr lang="en-US" sz="2000" dirty="0" smtClean="0">
                <a:latin typeface="Times New Roman" pitchFamily="18" charset="0"/>
                <a:cs typeface="Times New Roman" pitchFamily="18" charset="0"/>
              </a:rPr>
              <a:t> a sub marginal </a:t>
            </a:r>
            <a:r>
              <a:rPr lang="en-US" sz="2000" dirty="0" err="1" smtClean="0">
                <a:latin typeface="Times New Roman" pitchFamily="18" charset="0"/>
                <a:cs typeface="Times New Roman" pitchFamily="18" charset="0"/>
              </a:rPr>
              <a:t>dalit</a:t>
            </a:r>
            <a:r>
              <a:rPr lang="en-US" sz="2000" dirty="0" smtClean="0">
                <a:latin typeface="Times New Roman" pitchFamily="18" charset="0"/>
                <a:cs typeface="Times New Roman" pitchFamily="18" charset="0"/>
              </a:rPr>
              <a:t> farmer ()</a:t>
            </a:r>
          </a:p>
          <a:p>
            <a:r>
              <a:rPr lang="en-US" sz="2000" dirty="0" smtClean="0">
                <a:latin typeface="Times New Roman" pitchFamily="18" charset="0"/>
                <a:cs typeface="Times New Roman" pitchFamily="18" charset="0"/>
              </a:rPr>
              <a:t>Child labor has gone down as girls’ education rose in recent decades. Still, 22 girls and ten boys in </a:t>
            </a:r>
            <a:r>
              <a:rPr lang="en-US" sz="2000" dirty="0" err="1" smtClean="0">
                <a:latin typeface="Times New Roman" pitchFamily="18" charset="0"/>
                <a:cs typeface="Times New Roman" pitchFamily="18" charset="0"/>
              </a:rPr>
              <a:t>Ar</a:t>
            </a:r>
            <a:r>
              <a:rPr lang="en-US" sz="2000" dirty="0" smtClean="0">
                <a:latin typeface="Times New Roman" pitchFamily="18" charset="0"/>
                <a:cs typeface="Times New Roman" pitchFamily="18" charset="0"/>
              </a:rPr>
              <a:t> and many under age part time field workers remain in Dh.</a:t>
            </a:r>
          </a:p>
          <a:p>
            <a:r>
              <a:rPr lang="en-US" sz="2000" dirty="0" smtClean="0">
                <a:latin typeface="Times New Roman" pitchFamily="18" charset="0"/>
                <a:cs typeface="Times New Roman" pitchFamily="18" charset="0"/>
              </a:rPr>
              <a:t>Tenant farmers have come down from 90% to just eight in Dh between 1951 and now. Some land leasers are ironically poorer than lessees in the village (specially those who rented their </a:t>
            </a:r>
            <a:r>
              <a:rPr lang="en-US" sz="2000" dirty="0" err="1" smtClean="0">
                <a:latin typeface="Times New Roman" pitchFamily="18" charset="0"/>
                <a:cs typeface="Times New Roman" pitchFamily="18" charset="0"/>
              </a:rPr>
              <a:t>agri</a:t>
            </a:r>
            <a:r>
              <a:rPr lang="en-US" sz="2000" dirty="0" smtClean="0">
                <a:latin typeface="Times New Roman" pitchFamily="18" charset="0"/>
                <a:cs typeface="Times New Roman" pitchFamily="18" charset="0"/>
              </a:rPr>
              <a:t> plots after leaving for cities).</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3505199"/>
          </a:xfrm>
        </p:spPr>
        <p:txBody>
          <a:bodyPr>
            <a:noAutofit/>
          </a:bodyPr>
          <a:lstStyle/>
          <a:p>
            <a:r>
              <a:rPr lang="en-US" sz="1800" b="1" dirty="0" smtClean="0">
                <a:latin typeface="Times New Roman" pitchFamily="18" charset="0"/>
                <a:cs typeface="Times New Roman" pitchFamily="18" charset="0"/>
              </a:rPr>
              <a:t>Statistical Puzzles</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Need to delineate obstacles in occupational diversification and worker productivity.</a:t>
            </a:r>
          </a:p>
          <a:p>
            <a:r>
              <a:rPr lang="en-US" sz="1800" dirty="0" smtClean="0">
                <a:latin typeface="Times New Roman" pitchFamily="18" charset="0"/>
                <a:cs typeface="Times New Roman" pitchFamily="18" charset="0"/>
              </a:rPr>
              <a:t>India </a:t>
            </a:r>
            <a:r>
              <a:rPr lang="en-US" sz="1800" dirty="0" smtClean="0">
                <a:latin typeface="Times New Roman" pitchFamily="18" charset="0"/>
                <a:cs typeface="Times New Roman" pitchFamily="18" charset="0"/>
              </a:rPr>
              <a:t>has a highly professional and experienced survey organizations (quite unique in the developing world). </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Yet</a:t>
            </a:r>
            <a:r>
              <a:rPr lang="en-US" sz="1800" dirty="0" smtClean="0">
                <a:latin typeface="Times New Roman" pitchFamily="18" charset="0"/>
                <a:cs typeface="Times New Roman" pitchFamily="18" charset="0"/>
              </a:rPr>
              <a:t>, critical differences persist between figures provided by the Census Commission and the NSSO on subsidiary work, women’s participation etc. </a:t>
            </a:r>
          </a:p>
          <a:p>
            <a:r>
              <a:rPr lang="en-US" sz="1800" dirty="0" smtClean="0">
                <a:latin typeface="Times New Roman" pitchFamily="18" charset="0"/>
                <a:cs typeface="Times New Roman" pitchFamily="18" charset="0"/>
              </a:rPr>
              <a:t>More intriguingly, puzzling temporal twists noted lately, with </a:t>
            </a:r>
            <a:r>
              <a:rPr lang="en-US" sz="1800" dirty="0" err="1" smtClean="0">
                <a:latin typeface="Times New Roman" pitchFamily="18" charset="0"/>
                <a:cs typeface="Times New Roman" pitchFamily="18" charset="0"/>
              </a:rPr>
              <a:t>unemploy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ment</a:t>
            </a:r>
            <a:r>
              <a:rPr lang="en-U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growing along with increased employment generation and vice versa; and swings in data in women’s work participation etc.</a:t>
            </a:r>
          </a:p>
          <a:p>
            <a:r>
              <a:rPr lang="en-US" sz="1800" dirty="0" smtClean="0">
                <a:latin typeface="Times New Roman" pitchFamily="18" charset="0"/>
                <a:cs typeface="Times New Roman" pitchFamily="18" charset="0"/>
              </a:rPr>
              <a:t>Also, lack of clarity on extent of the black economy, multiple occupations, subsidiary work etc</a:t>
            </a:r>
            <a:r>
              <a:rPr lang="en-US" sz="1800" dirty="0" smtClean="0">
                <a:latin typeface="Times New Roman" pitchFamily="18" charset="0"/>
                <a:cs typeface="Times New Roman" pitchFamily="18" charset="0"/>
              </a:rPr>
              <a:t>.</a:t>
            </a:r>
          </a:p>
          <a:p>
            <a:r>
              <a:rPr lang="en-US" sz="1800" dirty="0" err="1" smtClean="0">
                <a:latin typeface="Times New Roman" pitchFamily="18" charset="0"/>
                <a:cs typeface="Times New Roman" pitchFamily="18" charset="0"/>
              </a:rPr>
              <a:t>Categorisation</a:t>
            </a:r>
            <a:r>
              <a:rPr lang="en-US" sz="1800" dirty="0" smtClean="0">
                <a:latin typeface="Times New Roman" pitchFamily="18" charset="0"/>
                <a:cs typeface="Times New Roman" pitchFamily="18" charset="0"/>
              </a:rPr>
              <a:t> of Workers also based on western models largely.</a:t>
            </a:r>
            <a:endParaRPr lang="en-US" sz="1800" dirty="0">
              <a:latin typeface="Times New Roman" pitchFamily="18" charset="0"/>
              <a:cs typeface="Times New Roman" pitchFamily="18" charset="0"/>
            </a:endParaRPr>
          </a:p>
        </p:txBody>
      </p:sp>
      <p:pic>
        <p:nvPicPr>
          <p:cNvPr id="6" name="Picture 5" descr="D:\labor pics from Pen Drive\Photos for Slides\DSC02261.JPG"/>
          <p:cNvPicPr/>
          <p:nvPr/>
        </p:nvPicPr>
        <p:blipFill>
          <a:blip r:embed="rId2" cstate="print"/>
          <a:srcRect/>
          <a:stretch>
            <a:fillRect/>
          </a:stretch>
        </p:blipFill>
        <p:spPr bwMode="auto">
          <a:xfrm>
            <a:off x="914400" y="4267200"/>
            <a:ext cx="2667000" cy="2133600"/>
          </a:xfrm>
          <a:prstGeom prst="rect">
            <a:avLst/>
          </a:prstGeom>
          <a:noFill/>
          <a:ln w="9525">
            <a:noFill/>
            <a:miter lim="800000"/>
            <a:headEnd/>
            <a:tailEnd/>
          </a:ln>
        </p:spPr>
      </p:pic>
      <p:pic>
        <p:nvPicPr>
          <p:cNvPr id="7" name="Picture 6" descr="D:\labor pics from Pen Drive\work photo\DSC01100.jpg"/>
          <p:cNvPicPr/>
          <p:nvPr/>
        </p:nvPicPr>
        <p:blipFill>
          <a:blip r:embed="rId3" cstate="print"/>
          <a:srcRect/>
          <a:stretch>
            <a:fillRect/>
          </a:stretch>
        </p:blipFill>
        <p:spPr bwMode="auto">
          <a:xfrm>
            <a:off x="5867400" y="4191000"/>
            <a:ext cx="2464253"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990600"/>
          </a:xfrm>
        </p:spPr>
        <p:txBody>
          <a:bodyPr>
            <a:normAutofit fontScale="90000"/>
          </a:bodyPr>
          <a:lstStyle/>
          <a:p>
            <a:r>
              <a:rPr lang="en-US" sz="1800" b="1" dirty="0" smtClean="0"/>
              <a:t>Daily Routine of a Middle Caste, Middle Peasant Woman in Dhantala: November 2013 </a:t>
            </a:r>
            <a:br>
              <a:rPr lang="en-US" sz="1800" b="1" dirty="0" smtClean="0"/>
            </a:br>
            <a:r>
              <a:rPr lang="en-US" sz="1800" b="1" dirty="0" smtClean="0"/>
              <a:t>Name: </a:t>
            </a:r>
            <a:r>
              <a:rPr lang="en-US" sz="1800" dirty="0" err="1" smtClean="0"/>
              <a:t>Jagwati</a:t>
            </a:r>
            <a:r>
              <a:rPr lang="en-US" sz="1800" b="1" dirty="0" smtClean="0"/>
              <a:t>    Age: </a:t>
            </a:r>
            <a:r>
              <a:rPr lang="en-US" sz="1800" dirty="0" smtClean="0"/>
              <a:t>63 years</a:t>
            </a:r>
            <a:r>
              <a:rPr lang="en-US" sz="1800" b="1" dirty="0" smtClean="0"/>
              <a:t>   Caste: </a:t>
            </a:r>
            <a:r>
              <a:rPr lang="en-US" sz="1800" dirty="0" err="1" smtClean="0"/>
              <a:t>Gurjar</a:t>
            </a:r>
            <a:r>
              <a:rPr lang="en-US" sz="1800" b="1" dirty="0" smtClean="0"/>
              <a:t>   Work: </a:t>
            </a:r>
            <a:r>
              <a:rPr lang="en-US" sz="1800" dirty="0" smtClean="0"/>
              <a:t>Home Maker</a:t>
            </a:r>
            <a:r>
              <a:rPr lang="en-US" sz="1800" b="1" dirty="0" smtClean="0"/>
              <a:t>   Education: </a:t>
            </a:r>
            <a:r>
              <a:rPr lang="en-US" sz="1800" dirty="0" err="1" smtClean="0"/>
              <a:t>lliterate</a:t>
            </a:r>
            <a:r>
              <a:rPr lang="en-US" sz="1800" b="1" dirty="0" smtClean="0"/>
              <a:t> </a:t>
            </a:r>
            <a:br>
              <a:rPr lang="en-US" sz="1800" b="1" dirty="0" smtClean="0"/>
            </a:br>
            <a:r>
              <a:rPr lang="en-US" sz="1800" b="1" dirty="0" smtClean="0"/>
              <a:t>Family Occupation: </a:t>
            </a:r>
            <a:r>
              <a:rPr lang="en-US" sz="1800" dirty="0" smtClean="0"/>
              <a:t>Agriculture and Legal Profession (Family has ten acres and eight buffaloes, one son is an advocate and commutes daily)</a:t>
            </a:r>
            <a:endParaRPr lang="en-US" dirty="0"/>
          </a:p>
        </p:txBody>
      </p:sp>
      <p:pic>
        <p:nvPicPr>
          <p:cNvPr id="4" name="Picture 90"/>
          <p:cNvPicPr>
            <a:picLocks noGrp="1" noChangeAspect="1" noChangeArrowheads="1"/>
          </p:cNvPicPr>
          <p:nvPr>
            <p:ph idx="1"/>
          </p:nvPr>
        </p:nvPicPr>
        <p:blipFill>
          <a:blip r:embed="rId2"/>
          <a:srcRect/>
          <a:stretch>
            <a:fillRect/>
          </a:stretch>
        </p:blipFill>
        <p:spPr bwMode="auto">
          <a:xfrm>
            <a:off x="5791200" y="1295400"/>
            <a:ext cx="3048000" cy="1714500"/>
          </a:xfrm>
          <a:prstGeom prst="rect">
            <a:avLst/>
          </a:prstGeom>
          <a:noFill/>
          <a:ln w="9525">
            <a:noFill/>
            <a:miter lim="800000"/>
            <a:headEnd/>
            <a:tailEnd/>
          </a:ln>
        </p:spPr>
      </p:pic>
      <p:sp>
        <p:nvSpPr>
          <p:cNvPr id="27649" name="Rectangle 1"/>
          <p:cNvSpPr>
            <a:spLocks noChangeArrowheads="1"/>
          </p:cNvSpPr>
          <p:nvPr/>
        </p:nvSpPr>
        <p:spPr bwMode="auto">
          <a:xfrm>
            <a:off x="228600" y="990600"/>
            <a:ext cx="5486400" cy="50013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100" b="1" dirty="0" smtClean="0"/>
              <a:t>5:00 to 5:30 am:   </a:t>
            </a:r>
            <a:r>
              <a:rPr lang="en-US" sz="1100" dirty="0" smtClean="0"/>
              <a:t>Getting Ready for the day </a:t>
            </a:r>
          </a:p>
          <a:p>
            <a:r>
              <a:rPr lang="en-US" sz="1100" b="1" dirty="0" smtClean="0"/>
              <a:t> </a:t>
            </a:r>
            <a:endParaRPr lang="en-US" sz="1100" dirty="0" smtClean="0"/>
          </a:p>
          <a:p>
            <a:pPr algn="just"/>
            <a:r>
              <a:rPr lang="en-US" sz="1100" b="1" dirty="0" smtClean="0"/>
              <a:t>5:30 to 8:00 am: </a:t>
            </a:r>
            <a:r>
              <a:rPr lang="en-US" sz="1100" dirty="0" smtClean="0"/>
              <a:t>Help husband/ elder son in milking and feeding cattle; Collecting cow dung on  bullock cart and unloading at ‘</a:t>
            </a:r>
            <a:r>
              <a:rPr lang="en-US" sz="1100" dirty="0" err="1" smtClean="0"/>
              <a:t>gher</a:t>
            </a:r>
            <a:r>
              <a:rPr lang="en-US" sz="1100" dirty="0" smtClean="0"/>
              <a:t>’/animal shed; Boiling milk on mud </a:t>
            </a:r>
            <a:r>
              <a:rPr lang="en-US" sz="1100" dirty="0" err="1" smtClean="0"/>
              <a:t>chullah</a:t>
            </a:r>
            <a:r>
              <a:rPr lang="en-US" sz="1100" dirty="0" smtClean="0"/>
              <a:t> </a:t>
            </a:r>
          </a:p>
          <a:p>
            <a:r>
              <a:rPr lang="en-US" sz="1100" dirty="0" smtClean="0"/>
              <a:t>(Gas cylinder used only to serve milk/ tea during day time); Preparing buttermilk and butter.              </a:t>
            </a:r>
          </a:p>
          <a:p>
            <a:r>
              <a:rPr lang="en-US" sz="1100" b="1" dirty="0" smtClean="0"/>
              <a:t> </a:t>
            </a:r>
            <a:endParaRPr lang="en-US" sz="1100" dirty="0" smtClean="0"/>
          </a:p>
          <a:p>
            <a:r>
              <a:rPr lang="en-US" sz="1100" b="1" dirty="0" smtClean="0"/>
              <a:t>8:00 to 9:00 am: </a:t>
            </a:r>
            <a:r>
              <a:rPr lang="en-US" sz="1100" dirty="0" smtClean="0"/>
              <a:t>Cooking (</a:t>
            </a:r>
            <a:r>
              <a:rPr lang="en-US" sz="1100" dirty="0" err="1" smtClean="0"/>
              <a:t>rotis</a:t>
            </a:r>
            <a:r>
              <a:rPr lang="en-US" sz="1100" dirty="0" smtClean="0"/>
              <a:t>/ </a:t>
            </a:r>
            <a:r>
              <a:rPr lang="en-US" sz="1100" dirty="0" err="1" smtClean="0"/>
              <a:t>parantha</a:t>
            </a:r>
            <a:r>
              <a:rPr lang="en-US" sz="1100" dirty="0" smtClean="0"/>
              <a:t> on mud </a:t>
            </a:r>
            <a:r>
              <a:rPr lang="en-US" sz="1100" dirty="0" err="1" smtClean="0"/>
              <a:t>chullah</a:t>
            </a:r>
            <a:r>
              <a:rPr lang="en-US" sz="1100" dirty="0" smtClean="0"/>
              <a:t>); Serving brunch. </a:t>
            </a:r>
          </a:p>
          <a:p>
            <a:r>
              <a:rPr lang="en-US" sz="1100" b="1" dirty="0" smtClean="0"/>
              <a:t> </a:t>
            </a:r>
            <a:endParaRPr lang="en-US" sz="1100" dirty="0" smtClean="0"/>
          </a:p>
          <a:p>
            <a:r>
              <a:rPr lang="en-US" sz="1100" b="1" dirty="0" smtClean="0"/>
              <a:t>9:00 to 12:00 pm: </a:t>
            </a:r>
            <a:r>
              <a:rPr lang="en-US" sz="1100" dirty="0" smtClean="0"/>
              <a:t>Goes to field to collect fodder; fodder chopped in a machine (operated </a:t>
            </a:r>
          </a:p>
          <a:p>
            <a:r>
              <a:rPr lang="en-US" sz="1100" dirty="0" smtClean="0"/>
              <a:t>manually since power is generally unavailable during day). </a:t>
            </a:r>
          </a:p>
          <a:p>
            <a:r>
              <a:rPr lang="en-US" sz="1100" dirty="0" smtClean="0"/>
              <a:t> </a:t>
            </a:r>
          </a:p>
          <a:p>
            <a:r>
              <a:rPr lang="en-US" sz="1100" b="1" dirty="0" smtClean="0"/>
              <a:t>12:00 to 1:00 pm: </a:t>
            </a:r>
            <a:r>
              <a:rPr lang="en-US" sz="1100" dirty="0" smtClean="0"/>
              <a:t>Bathing cattle and cleaning the house including the cattle shed; </a:t>
            </a:r>
          </a:p>
          <a:p>
            <a:r>
              <a:rPr lang="en-US" sz="1100" dirty="0" smtClean="0"/>
              <a:t>Cow dung cakes are prepared by two daughters in-law. </a:t>
            </a:r>
          </a:p>
          <a:p>
            <a:r>
              <a:rPr lang="en-US" sz="1100" b="1" dirty="0" smtClean="0"/>
              <a:t> </a:t>
            </a:r>
            <a:endParaRPr lang="en-US" sz="1100" dirty="0" smtClean="0"/>
          </a:p>
          <a:p>
            <a:r>
              <a:rPr lang="en-US" sz="1100" b="1" dirty="0" smtClean="0"/>
              <a:t>1:00 to 3:00 pm: </a:t>
            </a:r>
            <a:r>
              <a:rPr lang="en-US" sz="1100" dirty="0" smtClean="0"/>
              <a:t>Time for some rest (if no guests in the house); watches TV, if power available.</a:t>
            </a:r>
          </a:p>
          <a:p>
            <a:r>
              <a:rPr lang="en-US" sz="1100" b="1" dirty="0" smtClean="0"/>
              <a:t>3:00 to 4:00 pm: C</a:t>
            </a:r>
            <a:r>
              <a:rPr lang="en-US" sz="1100" dirty="0" smtClean="0"/>
              <a:t>ollect water from own hand pump for family and for cattle;</a:t>
            </a:r>
          </a:p>
          <a:p>
            <a:r>
              <a:rPr lang="en-US" sz="1100" dirty="0" smtClean="0"/>
              <a:t> </a:t>
            </a:r>
          </a:p>
          <a:p>
            <a:r>
              <a:rPr lang="en-US" sz="1100" b="1" dirty="0" smtClean="0"/>
              <a:t>4:00 to 5:00 pm: </a:t>
            </a:r>
            <a:r>
              <a:rPr lang="en-US" sz="1100" dirty="0" smtClean="0"/>
              <a:t>Milk cows and buffaloes;</a:t>
            </a:r>
          </a:p>
          <a:p>
            <a:r>
              <a:rPr lang="en-US" sz="1100" dirty="0" smtClean="0"/>
              <a:t> </a:t>
            </a:r>
          </a:p>
          <a:p>
            <a:r>
              <a:rPr lang="en-US" sz="1100" b="1" dirty="0" smtClean="0"/>
              <a:t>5:00 to 7:00 pm: </a:t>
            </a:r>
            <a:r>
              <a:rPr lang="en-US" sz="1100" dirty="0" smtClean="0"/>
              <a:t>Boil milk and cook evening  meal;</a:t>
            </a:r>
          </a:p>
          <a:p>
            <a:r>
              <a:rPr lang="en-US" sz="1100" dirty="0" smtClean="0"/>
              <a:t> </a:t>
            </a:r>
          </a:p>
          <a:p>
            <a:r>
              <a:rPr lang="en-US" sz="1100" b="1" dirty="0" smtClean="0"/>
              <a:t>7:00 to 8:00 pm: </a:t>
            </a:r>
            <a:r>
              <a:rPr lang="en-US" sz="1100" dirty="0" smtClean="0"/>
              <a:t>Feed the cattle with grass soaked seeds and husk along with left </a:t>
            </a:r>
          </a:p>
          <a:p>
            <a:r>
              <a:rPr lang="en-US" sz="1100" dirty="0" err="1" smtClean="0"/>
              <a:t>overs</a:t>
            </a:r>
            <a:r>
              <a:rPr lang="en-US" sz="1100" dirty="0" smtClean="0"/>
              <a:t>.</a:t>
            </a:r>
          </a:p>
          <a:p>
            <a:r>
              <a:rPr lang="en-US" sz="1100" dirty="0" smtClean="0"/>
              <a:t> </a:t>
            </a:r>
          </a:p>
          <a:p>
            <a:r>
              <a:rPr lang="en-US" sz="1100" b="1" dirty="0" smtClean="0"/>
              <a:t>8:00 to 9:00 pm: </a:t>
            </a:r>
            <a:r>
              <a:rPr lang="en-US" sz="1100" dirty="0" smtClean="0"/>
              <a:t>Clean utensils and watch television before going to bed. </a:t>
            </a:r>
          </a:p>
          <a:p>
            <a:r>
              <a:rPr lang="en-US" sz="1100" dirty="0" smtClean="0"/>
              <a:t> </a:t>
            </a:r>
          </a:p>
          <a:p>
            <a:r>
              <a:rPr lang="en-US" sz="1100" b="1" dirty="0" smtClean="0"/>
              <a:t>NOTE: </a:t>
            </a:r>
            <a:r>
              <a:rPr lang="en-US" sz="1100" dirty="0" err="1" smtClean="0"/>
              <a:t>Jagwati</a:t>
            </a:r>
            <a:r>
              <a:rPr lang="en-US" sz="1100" dirty="0" smtClean="0"/>
              <a:t> is assisted in these chores by her two daughters in-law and </a:t>
            </a:r>
          </a:p>
          <a:p>
            <a:r>
              <a:rPr lang="en-US" sz="1100" dirty="0" smtClean="0"/>
              <a:t>occasionally, by her older grand daughters who study in a local private school.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5234" name="Picture 2" descr="C:\Users\hp\Desktop\labor pics\aradhak pics\dhan jan 10\DSC01488.JPG"/>
          <p:cNvPicPr>
            <a:picLocks noChangeAspect="1" noChangeArrowheads="1"/>
          </p:cNvPicPr>
          <p:nvPr/>
        </p:nvPicPr>
        <p:blipFill>
          <a:blip r:embed="rId3"/>
          <a:srcRect/>
          <a:stretch>
            <a:fillRect/>
          </a:stretch>
        </p:blipFill>
        <p:spPr bwMode="auto">
          <a:xfrm>
            <a:off x="5867400" y="3638550"/>
            <a:ext cx="2997200" cy="253365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715000" y="990600"/>
            <a:ext cx="3090863" cy="2339470"/>
          </a:xfrm>
          <a:prstGeom prst="rect">
            <a:avLst/>
          </a:prstGeom>
          <a:noFill/>
          <a:ln w="9525">
            <a:noFill/>
            <a:miter lim="800000"/>
            <a:headEnd/>
            <a:tailEnd/>
          </a:ln>
        </p:spPr>
      </p:pic>
      <p:sp>
        <p:nvSpPr>
          <p:cNvPr id="3" name="TextBox 2"/>
          <p:cNvSpPr txBox="1"/>
          <p:nvPr/>
        </p:nvSpPr>
        <p:spPr>
          <a:xfrm>
            <a:off x="457200" y="228600"/>
            <a:ext cx="8458200" cy="369332"/>
          </a:xfrm>
          <a:prstGeom prst="rect">
            <a:avLst/>
          </a:prstGeom>
          <a:noFill/>
        </p:spPr>
        <p:txBody>
          <a:bodyPr wrap="square" rtlCol="0">
            <a:spAutoFit/>
          </a:bodyPr>
          <a:lstStyle/>
          <a:p>
            <a:endParaRPr lang="en-US" dirty="0"/>
          </a:p>
        </p:txBody>
      </p:sp>
      <p:sp>
        <p:nvSpPr>
          <p:cNvPr id="47105" name="Rectangle 1"/>
          <p:cNvSpPr>
            <a:spLocks noChangeArrowheads="1"/>
          </p:cNvSpPr>
          <p:nvPr/>
        </p:nvSpPr>
        <p:spPr bwMode="auto">
          <a:xfrm>
            <a:off x="457200" y="0"/>
            <a:ext cx="8001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tx1"/>
                </a:solidFill>
                <a:effectLst/>
                <a:latin typeface="Calibri" pitchFamily="34" charset="0"/>
                <a:ea typeface="Calibri" pitchFamily="34" charset="0"/>
                <a:cs typeface="Mangal" pitchFamily="18" charset="0"/>
              </a:rPr>
              <a:t>Daily Routine of a Small Farmer: May 2011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7106" name="Rectangle 2"/>
          <p:cNvSpPr>
            <a:spLocks noChangeArrowheads="1"/>
          </p:cNvSpPr>
          <p:nvPr/>
        </p:nvSpPr>
        <p:spPr bwMode="auto">
          <a:xfrm>
            <a:off x="0" y="381000"/>
            <a:ext cx="5791200" cy="68941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Name: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Dinesh</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Age: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40years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Caste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Dalit</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Jatavs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Education:</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8</a:t>
            </a:r>
            <a:r>
              <a:rPr kumimoji="0" lang="en-US" sz="1400" b="0" i="0" u="none" strike="noStrike" cap="none" normalizeH="0" baseline="30000" dirty="0" smtClean="0">
                <a:ln>
                  <a:noFill/>
                </a:ln>
                <a:solidFill>
                  <a:schemeClr val="tx1"/>
                </a:solidFill>
                <a:effectLst/>
                <a:latin typeface="Calibri" pitchFamily="34" charset="0"/>
                <a:ea typeface="Calibri" pitchFamily="34" charset="0"/>
                <a:cs typeface="Mangal" pitchFamily="18" charset="0"/>
              </a:rPr>
              <a:t>th</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Family Occupation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Farming and Tailoring (0.5acre land)</a:t>
            </a:r>
          </a:p>
          <a:p>
            <a:pPr marL="0" marR="0" lvl="0" indent="0" algn="l" defTabSz="914400" rtl="0" eaLnBrk="0" fontAlgn="base" latinLnBrk="0" hangingPunct="0">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6:00 to 6:30 am: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Getting Ready and having tea and biscuits/</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namkeen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1" i="0" u="sng" strike="noStrike" cap="none" normalizeH="0" baseline="0" dirty="0" smtClean="0">
                <a:ln>
                  <a:noFill/>
                </a:ln>
                <a:solidFill>
                  <a:schemeClr val="tx1"/>
                </a:solidFill>
                <a:effectLst/>
                <a:latin typeface="Calibri" pitchFamily="34" charset="0"/>
                <a:ea typeface="Calibri" pitchFamily="34" charset="0"/>
                <a:cs typeface="Mangal" pitchFamily="18" charset="0"/>
              </a:rPr>
              <a:t>Working hours</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6:30 to 8:00 am: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Work in the field   (1.5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beegha</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land)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Preparing soil (by borrowed or rented plough/tractor) for sowing seeds, watering soil, applying manure etc.</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For one crop of wheat 4 times Irrigation is required (4 to 5 hours per irrigation).</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Purchase water@Rs.30/-hr. from nearby big farmer who has a motor pump.</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Crop is harvested with the help of kids (one son and one daughter) and wife, sometimes by hired labor.</a:t>
            </a:r>
          </a:p>
          <a:p>
            <a:pPr marL="0" marR="0" lvl="0" indent="0" algn="l" defTabSz="914400" rtl="0" eaLnBrk="0" fontAlgn="base" latinLnBrk="0" hangingPunct="0">
              <a:spcBef>
                <a:spcPct val="0"/>
              </a:spcBef>
              <a:spcAft>
                <a:spcPct val="0"/>
              </a:spcAft>
              <a:buClrTx/>
              <a:buSzTx/>
              <a:buFontTx/>
              <a:buChar char="•"/>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8:00 am to 6.00 pm: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Sits at own tailoring shop and charge Rs.80/- and Rs.120/- for stitching a shirt and a trouser respectively.</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Son brings lunch to the shop between 12 noon and 1:00pm. </a:t>
            </a:r>
          </a:p>
          <a:p>
            <a:pPr marL="0" marR="0" lvl="0" indent="0" algn="l" defTabSz="914400" rtl="0" eaLnBrk="0" fontAlgn="base" latinLnBrk="0" hangingPunct="0">
              <a:spcBef>
                <a:spcPct val="0"/>
              </a:spcBef>
              <a:spcAft>
                <a:spcPct val="0"/>
              </a:spcAft>
              <a:buClrTx/>
              <a:buSzTx/>
              <a:buFontTx/>
              <a:buChar char="•"/>
              <a:tabLst/>
            </a:pP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7:00 to 11.00 pm:</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Getting fresh and having dinner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roti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subzi</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dal</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or onion) </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buFontTx/>
              <a:buChar char="•"/>
            </a:pPr>
            <a:r>
              <a:rPr lang="en-US" sz="1400" dirty="0" smtClean="0">
                <a:latin typeface="Calibri" pitchFamily="34" charset="0"/>
                <a:ea typeface="Calibri" pitchFamily="34" charset="0"/>
                <a:cs typeface="Mangal" pitchFamily="18" charset="0"/>
              </a:rPr>
              <a:t>Household chores</a:t>
            </a: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Talk with wife and children/ relatives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neighbours</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Char char="•"/>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Watch television before going to bed.</a:t>
            </a:r>
            <a:endPar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marL="0" marR="0" lvl="0" indent="0" algn="l" defTabSz="914400" rtl="0" eaLnBrk="0" fontAlgn="base" latinLnBrk="0" hangingPunct="0">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Note:-</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All house hold work is done by wife and children. The family </a:t>
            </a:r>
            <a:r>
              <a:rPr kumimoji="0" lang="en-US" sz="16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purchases milk for their use from milk cooperative within the village.</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7"/>
          <p:cNvPicPr>
            <a:picLocks noChangeAspect="1" noChangeArrowheads="1"/>
          </p:cNvPicPr>
          <p:nvPr/>
        </p:nvPicPr>
        <p:blipFill>
          <a:blip r:embed="rId3"/>
          <a:srcRect/>
          <a:stretch>
            <a:fillRect/>
          </a:stretch>
        </p:blipFill>
        <p:spPr bwMode="auto">
          <a:xfrm>
            <a:off x="5748319" y="3886200"/>
            <a:ext cx="2963900" cy="222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1219200" y="-152400"/>
            <a:ext cx="70866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indent="457200" algn="ctr" fontAlgn="base">
              <a:spcBef>
                <a:spcPct val="0"/>
              </a:spcBef>
              <a:spcAft>
                <a:spcPct val="0"/>
              </a:spcAft>
            </a:pPr>
            <a:r>
              <a:rPr lang="en-US" sz="1400" b="1" u="sng" dirty="0" smtClean="0"/>
              <a:t>Daily Routine of a Middle Farmer of  </a:t>
            </a:r>
            <a:r>
              <a:rPr lang="en-US" sz="1400" b="1" u="sng" dirty="0" err="1" smtClean="0"/>
              <a:t>Dhantala</a:t>
            </a:r>
            <a:endParaRPr lang="en-US" sz="1400" b="1" u="sng" dirty="0" smtClean="0"/>
          </a:p>
          <a:p>
            <a:pPr indent="457200" algn="ctr" fontAlgn="base">
              <a:spcBef>
                <a:spcPct val="0"/>
              </a:spcBef>
              <a:spcAft>
                <a:spcPct val="0"/>
              </a:spcAft>
            </a:pP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Name: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Mahinder</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Singh</a:t>
            </a:r>
            <a:r>
              <a:rPr lang="en-US" sz="1400" b="1" dirty="0" smtClean="0">
                <a:latin typeface="Calibri" pitchFamily="34" charset="0"/>
                <a:ea typeface="Calibri" pitchFamily="34" charset="0"/>
                <a:cs typeface="Mangal" pitchFamily="18" charset="0"/>
              </a:rPr>
              <a:t>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Age: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65 years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Caste</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r>
              <a:rPr kumimoji="0" lang="en-US" sz="14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Gujjar</a:t>
            </a:r>
            <a:r>
              <a:rPr lang="en-US" sz="1400" dirty="0" smtClean="0">
                <a:latin typeface="Calibri" pitchFamily="34" charset="0"/>
                <a:ea typeface="Calibri" pitchFamily="34" charset="0"/>
                <a:cs typeface="Mangal" pitchFamily="18" charset="0"/>
              </a:rPr>
              <a:t>     </a:t>
            </a:r>
            <a:r>
              <a:rPr kumimoji="0" lang="en-US" sz="14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Education: </a:t>
            </a:r>
            <a:r>
              <a:rPr kumimoji="0" lang="en-US" sz="14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B Sc.(PCM)in1973</a:t>
            </a: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48130" name="Rectangle 2"/>
          <p:cNvSpPr>
            <a:spLocks noChangeArrowheads="1"/>
          </p:cNvSpPr>
          <p:nvPr/>
        </p:nvSpPr>
        <p:spPr bwMode="auto">
          <a:xfrm>
            <a:off x="0" y="0"/>
            <a:ext cx="9144000" cy="6401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100" b="1" dirty="0" smtClean="0">
              <a:latin typeface="Calibri" pitchFamily="34" charset="0"/>
              <a:ea typeface="Calibri" pitchFamily="34" charset="0"/>
              <a:cs typeface="Mangal"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Occupation	</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Farming and Cattle Rearing  Landholding </a:t>
            </a:r>
            <a:r>
              <a:rPr lang="en-US" sz="1100" dirty="0" smtClean="0">
                <a:latin typeface="Calibri" pitchFamily="34" charset="0"/>
                <a:ea typeface="Calibri" pitchFamily="34" charset="0"/>
                <a:cs typeface="Mangal" pitchFamily="18" charset="0"/>
              </a:rPr>
              <a:t>:</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8 acres</a:t>
            </a:r>
            <a:endParaRPr kumimoji="0" lang="en-US" sz="1100" i="0"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i="0" strike="noStrike" cap="none" normalizeH="0" baseline="0" dirty="0" smtClean="0">
                <a:ln>
                  <a:noFill/>
                </a:ln>
                <a:solidFill>
                  <a:schemeClr val="tx1"/>
                </a:solidFill>
                <a:effectLst/>
                <a:latin typeface="Calibri" pitchFamily="34" charset="0"/>
                <a:ea typeface="Calibri" pitchFamily="34" charset="0"/>
                <a:cs typeface="Mangal" pitchFamily="18" charset="0"/>
              </a:rPr>
              <a:t>Helped by wife, one son and three daughters in law;</a:t>
            </a:r>
            <a:r>
              <a:rPr kumimoji="0" lang="en-US" sz="1100" i="0" strike="noStrike" cap="none" normalizeH="0" dirty="0" smtClean="0">
                <a:ln>
                  <a:noFill/>
                </a:ln>
                <a:solidFill>
                  <a:schemeClr val="tx1"/>
                </a:solidFill>
                <a:effectLst/>
                <a:latin typeface="Calibri" pitchFamily="34" charset="0"/>
                <a:ea typeface="Calibri" pitchFamily="34" charset="0"/>
                <a:cs typeface="Mangal" pitchFamily="18" charset="0"/>
              </a:rPr>
              <a:t> two sons in city jobs</a:t>
            </a:r>
            <a:endParaRPr kumimoji="0" lang="en-US" sz="1100" i="0" strike="noStrike" cap="none" normalizeH="0" baseline="0" dirty="0" smtClean="0">
              <a:ln>
                <a:noFill/>
              </a:ln>
              <a:solidFill>
                <a:schemeClr val="tx1"/>
              </a:solidFill>
              <a:effectLst/>
              <a:latin typeface="Calibri" pitchFamily="34" charset="0"/>
              <a:ea typeface="Calibri" pitchFamily="34" charset="0"/>
              <a:cs typeface="Mangal"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sng" strike="noStrike" cap="none" normalizeH="0" baseline="0" dirty="0" smtClean="0">
                <a:ln>
                  <a:noFill/>
                </a:ln>
                <a:solidFill>
                  <a:schemeClr val="tx1"/>
                </a:solidFill>
                <a:effectLst/>
                <a:latin typeface="Calibri" pitchFamily="34" charset="0"/>
                <a:ea typeface="Calibri" pitchFamily="34" charset="0"/>
                <a:cs typeface="Mangal" pitchFamily="18" charset="0"/>
              </a:rPr>
              <a:t>Working hours   </a:t>
            </a: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4:00 to 5:30 am:-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Getting fresh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Milking and feeding buffaloes with the help of son and wife        </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5:30 to 7:00 am:-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Have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hookapani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after getting fresh</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Have tea with salted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roti</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and butter.</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7:00 to 12:00 noon: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Work on field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usuallysupervisory</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along with son and hired labor if necessary (when work load is heavy)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i.e. from preparing soil to harvesting the crop depending upon the stage and nature of the crop.</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Use of tractor on rent for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ploughing</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and sowing and cleaning.</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Irrigation is done with help of motor pump. Daughters in law withdrawn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drom</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field work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Labor or sometime female of the family collect fodder for the cattle.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11:00 to4.00 pm:-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Have lunch and rest at </a:t>
            </a:r>
            <a:r>
              <a:rPr kumimoji="0" lang="en-US" sz="1100" b="0" i="0" u="none" strike="noStrike" cap="none" normalizeH="0" baseline="0" dirty="0" err="1" smtClean="0">
                <a:ln>
                  <a:noFill/>
                </a:ln>
                <a:solidFill>
                  <a:schemeClr val="tx1"/>
                </a:solidFill>
                <a:effectLst/>
                <a:latin typeface="Calibri" pitchFamily="34" charset="0"/>
                <a:ea typeface="Calibri" pitchFamily="34" charset="0"/>
                <a:cs typeface="Mangal" pitchFamily="18" charset="0"/>
              </a:rPr>
              <a:t>gher</a:t>
            </a: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 or cattle shed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Feeding and watering buffaloes with the help of son.</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4:00 to6.00 pm:-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Visit field along with son for observing and checking the irrigating part of the field and planning for the next day.</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6:00 to7.00 pm:-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Milking and feeding buffaloes with the help of son and wife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Gossip/discussion with neighbors/friends.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7:00 to9.00 pm:-</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Gossip/discussion with family members/relatives.</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Have dinner and watch television (if electricity is there) </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Drink a glass of milk before going to bed.</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Calibri" pitchFamily="34" charset="0"/>
                <a:ea typeface="Calibri" pitchFamily="34" charset="0"/>
                <a:cs typeface="Mangal" pitchFamily="18" charset="0"/>
              </a:rPr>
              <a:t>Note:-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All house hold work is done by wife and daughters in law (3, one is working in Delhi Police).</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Preparing dung cakes, feeding and milking buffalos and collecting fodder . Besides taking care of their school going children.</a:t>
            </a: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Calibri" pitchFamily="34" charset="0"/>
                <a:cs typeface="Mangal" pitchFamily="18" charset="0"/>
              </a:rPr>
              <a:t>All three daughters- in law are </a:t>
            </a:r>
            <a:r>
              <a:rPr kumimoji="0" lang="en-US" sz="1100" b="0" i="0" u="none" strike="noStrike" cap="none" normalizeH="0" baseline="0" smtClean="0">
                <a:ln>
                  <a:noFill/>
                </a:ln>
                <a:solidFill>
                  <a:schemeClr val="tx1"/>
                </a:solidFill>
                <a:effectLst/>
                <a:latin typeface="Calibri" pitchFamily="34" charset="0"/>
                <a:ea typeface="Calibri" pitchFamily="34" charset="0"/>
                <a:cs typeface="Mangal" pitchFamily="18" charset="0"/>
              </a:rPr>
              <a:t>post graduates.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0"/>
          <p:cNvPicPr>
            <a:picLocks noChangeAspect="1" noChangeArrowheads="1"/>
          </p:cNvPicPr>
          <p:nvPr/>
        </p:nvPicPr>
        <p:blipFill>
          <a:blip r:embed="rId2"/>
          <a:srcRect/>
          <a:stretch>
            <a:fillRect/>
          </a:stretch>
        </p:blipFill>
        <p:spPr bwMode="auto">
          <a:xfrm>
            <a:off x="6553200" y="685800"/>
            <a:ext cx="2362200" cy="2163847"/>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a:off x="6629400" y="4038600"/>
            <a:ext cx="2362200" cy="20188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52400" y="228600"/>
            <a:ext cx="87630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dirty="0" smtClean="0">
                <a:latin typeface="Times New Roman" pitchFamily="18" charset="0"/>
                <a:cs typeface="Times New Roman" pitchFamily="18" charset="0"/>
              </a:rPr>
              <a:t>Some Surprises </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The proportion of landless labor in Dh is peculiarly low at 46 since as many as 120 men received land </a:t>
            </a:r>
            <a:r>
              <a:rPr lang="en-US" sz="2000" dirty="0" err="1" smtClean="0">
                <a:latin typeface="Times New Roman" pitchFamily="18" charset="0"/>
                <a:cs typeface="Times New Roman" pitchFamily="18" charset="0"/>
              </a:rPr>
              <a:t>pattas</a:t>
            </a:r>
            <a:r>
              <a:rPr lang="en-US" sz="2000" dirty="0" smtClean="0">
                <a:latin typeface="Times New Roman" pitchFamily="18" charset="0"/>
                <a:cs typeface="Times New Roman" pitchFamily="18" charset="0"/>
              </a:rPr>
              <a:t> in 1984 (after a heroic </a:t>
            </a:r>
            <a:r>
              <a:rPr lang="en-US" sz="2000" dirty="0" err="1" smtClean="0">
                <a:latin typeface="Times New Roman" pitchFamily="18" charset="0"/>
                <a:cs typeface="Times New Roman" pitchFamily="18" charset="0"/>
              </a:rPr>
              <a:t>gherao</a:t>
            </a:r>
            <a:r>
              <a:rPr lang="en-US" sz="2000" dirty="0" smtClean="0">
                <a:latin typeface="Times New Roman" pitchFamily="18" charset="0"/>
                <a:cs typeface="Times New Roman" pitchFamily="18" charset="0"/>
              </a:rPr>
              <a:t> of Meerut </a:t>
            </a:r>
            <a:r>
              <a:rPr lang="en-US" sz="2000" dirty="0" err="1" smtClean="0">
                <a:latin typeface="Times New Roman" pitchFamily="18" charset="0"/>
                <a:cs typeface="Times New Roman" pitchFamily="18" charset="0"/>
              </a:rPr>
              <a:t>collectorate</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As a result, many </a:t>
            </a:r>
            <a:r>
              <a:rPr lang="en-US" sz="2000" dirty="0" err="1" smtClean="0">
                <a:latin typeface="Times New Roman" pitchFamily="18" charset="0"/>
                <a:cs typeface="Times New Roman" pitchFamily="18" charset="0"/>
              </a:rPr>
              <a:t>dalit</a:t>
            </a:r>
            <a:r>
              <a:rPr lang="en-US" sz="2000" dirty="0" smtClean="0">
                <a:latin typeface="Times New Roman" pitchFamily="18" charset="0"/>
                <a:cs typeface="Times New Roman" pitchFamily="18" charset="0"/>
              </a:rPr>
              <a:t> families left farm labor within a few years and also educated children some of whom have become educated professionals and formal sector employees now.</a:t>
            </a:r>
          </a:p>
          <a:p>
            <a:r>
              <a:rPr lang="en-US" sz="2000" dirty="0" smtClean="0">
                <a:latin typeface="Times New Roman" pitchFamily="18" charset="0"/>
                <a:cs typeface="Times New Roman" pitchFamily="18" charset="0"/>
              </a:rPr>
              <a:t>The critical contribution of land distribution to this extraordinary improvement, in Dh, is confirmed through a comparison with the </a:t>
            </a:r>
            <a:r>
              <a:rPr lang="en-US" sz="2000" dirty="0" err="1" smtClean="0">
                <a:latin typeface="Times New Roman" pitchFamily="18" charset="0"/>
                <a:cs typeface="Times New Roman" pitchFamily="18" charset="0"/>
              </a:rPr>
              <a:t>dalits</a:t>
            </a:r>
            <a:r>
              <a:rPr lang="en-US" sz="2000" dirty="0" smtClean="0">
                <a:latin typeface="Times New Roman" pitchFamily="18" charset="0"/>
                <a:cs typeface="Times New Roman" pitchFamily="18" charset="0"/>
              </a:rPr>
              <a:t> of a nearby village called </a:t>
            </a:r>
            <a:r>
              <a:rPr lang="en-US" sz="2000" dirty="0" err="1" smtClean="0">
                <a:latin typeface="Times New Roman" pitchFamily="18" charset="0"/>
                <a:cs typeface="Times New Roman" pitchFamily="18" charset="0"/>
              </a:rPr>
              <a:t>Doymi</a:t>
            </a:r>
            <a:r>
              <a:rPr lang="en-US" sz="2000" dirty="0" smtClean="0">
                <a:latin typeface="Times New Roman" pitchFamily="18" charset="0"/>
                <a:cs typeface="Times New Roman" pitchFamily="18" charset="0"/>
              </a:rPr>
              <a:t> (in adjacent </a:t>
            </a:r>
            <a:r>
              <a:rPr lang="en-US" sz="2000" dirty="0" err="1" smtClean="0">
                <a:latin typeface="Times New Roman" pitchFamily="18" charset="0"/>
                <a:cs typeface="Times New Roman" pitchFamily="18" charset="0"/>
              </a:rPr>
              <a:t>Hapur</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distt</a:t>
            </a:r>
            <a:r>
              <a:rPr lang="en-US" sz="2000" dirty="0" smtClean="0">
                <a:latin typeface="Times New Roman" pitchFamily="18" charset="0"/>
                <a:cs typeface="Times New Roman" pitchFamily="18" charset="0"/>
              </a:rPr>
              <a:t>) where no land was distributed and the vast majority of </a:t>
            </a:r>
            <a:r>
              <a:rPr lang="en-US" sz="2000" dirty="0" err="1" smtClean="0">
                <a:latin typeface="Times New Roman" pitchFamily="18" charset="0"/>
                <a:cs typeface="Times New Roman" pitchFamily="18" charset="0"/>
              </a:rPr>
              <a:t>dalits</a:t>
            </a:r>
            <a:r>
              <a:rPr lang="en-US" sz="2000" dirty="0" smtClean="0">
                <a:latin typeface="Times New Roman" pitchFamily="18" charset="0"/>
                <a:cs typeface="Times New Roman" pitchFamily="18" charset="0"/>
              </a:rPr>
              <a:t> remain laborers still. </a:t>
            </a:r>
            <a:endParaRPr kumimoji="0" lang="en-US" sz="3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Picture 2" descr="C:\Users\hp\Desktop\Sandeep Work\New Folder\DSC03171.JPG"/>
          <p:cNvPicPr/>
          <p:nvPr/>
        </p:nvPicPr>
        <p:blipFill>
          <a:blip r:embed="rId2" cstate="print"/>
          <a:srcRect/>
          <a:stretch>
            <a:fillRect/>
          </a:stretch>
        </p:blipFill>
        <p:spPr bwMode="auto">
          <a:xfrm>
            <a:off x="5486400" y="3725174"/>
            <a:ext cx="2895600" cy="2743200"/>
          </a:xfrm>
          <a:prstGeom prst="rect">
            <a:avLst/>
          </a:prstGeom>
          <a:noFill/>
          <a:ln w="9525">
            <a:noFill/>
            <a:miter lim="800000"/>
            <a:headEnd/>
            <a:tailEnd/>
          </a:ln>
        </p:spPr>
      </p:pic>
      <p:pic>
        <p:nvPicPr>
          <p:cNvPr id="4" name="Picture 3" descr="C:\Users\hp\Desktop\Sandeep Work\New Folder\DSC03167.JPG"/>
          <p:cNvPicPr/>
          <p:nvPr/>
        </p:nvPicPr>
        <p:blipFill>
          <a:blip r:embed="rId3" cstate="print"/>
          <a:srcRect/>
          <a:stretch>
            <a:fillRect/>
          </a:stretch>
        </p:blipFill>
        <p:spPr bwMode="auto">
          <a:xfrm>
            <a:off x="533400" y="3725174"/>
            <a:ext cx="2743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descr="C:\Users\hp\Desktop\C1\page0001.jpg"/>
          <p:cNvPicPr>
            <a:picLocks noChangeAspect="1" noChangeArrowheads="1"/>
          </p:cNvPicPr>
          <p:nvPr/>
        </p:nvPicPr>
        <p:blipFill>
          <a:blip r:embed="rId2"/>
          <a:srcRect/>
          <a:stretch>
            <a:fillRect/>
          </a:stretch>
        </p:blipFill>
        <p:spPr bwMode="auto">
          <a:xfrm>
            <a:off x="525406" y="191530"/>
            <a:ext cx="7932794" cy="664639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srcRect/>
          <a:stretch>
            <a:fillRect/>
          </a:stretch>
        </p:blipFill>
        <p:spPr bwMode="auto">
          <a:xfrm>
            <a:off x="228600" y="457200"/>
            <a:ext cx="3581400" cy="2362200"/>
          </a:xfrm>
          <a:prstGeom prst="rect">
            <a:avLst/>
          </a:prstGeom>
          <a:noFill/>
          <a:ln w="9525">
            <a:noFill/>
            <a:miter lim="800000"/>
            <a:headEnd/>
            <a:tailEnd/>
          </a:ln>
        </p:spPr>
      </p:pic>
      <p:sp>
        <p:nvSpPr>
          <p:cNvPr id="8" name="TextBox 7"/>
          <p:cNvSpPr txBox="1"/>
          <p:nvPr/>
        </p:nvSpPr>
        <p:spPr>
          <a:xfrm>
            <a:off x="1219200" y="2895600"/>
            <a:ext cx="7696200" cy="3539430"/>
          </a:xfrm>
          <a:prstGeom prst="rect">
            <a:avLst/>
          </a:prstGeom>
          <a:noFill/>
        </p:spPr>
        <p:txBody>
          <a:bodyPr wrap="square" rtlCol="0">
            <a:spAutoFit/>
          </a:bodyPr>
          <a:lstStyle/>
          <a:p>
            <a:pPr algn="ctr"/>
            <a:r>
              <a:rPr lang="en-US" sz="1600" b="1" dirty="0" smtClean="0"/>
              <a:t>The Value of Own Field</a:t>
            </a:r>
            <a:endParaRPr lang="en-US" sz="1600" dirty="0" smtClean="0"/>
          </a:p>
          <a:p>
            <a:pPr algn="just"/>
            <a:r>
              <a:rPr lang="en-US" sz="1600" dirty="0" err="1" smtClean="0"/>
              <a:t>Shri</a:t>
            </a:r>
            <a:r>
              <a:rPr lang="en-US" sz="1600" dirty="0" smtClean="0"/>
              <a:t> </a:t>
            </a:r>
            <a:r>
              <a:rPr lang="en-US" sz="1600" dirty="0" err="1" smtClean="0"/>
              <a:t>Prahlad</a:t>
            </a:r>
            <a:r>
              <a:rPr lang="en-US" sz="1600" dirty="0" smtClean="0"/>
              <a:t> Singh--my host in Dhantala, since 1989, passed away at the age of 80 in May, 2013 after suffering from intestinal infections for one and a half years. had seen many ups and downs. Starting as a ‘</a:t>
            </a:r>
            <a:r>
              <a:rPr lang="en-US" sz="1600" dirty="0" err="1" smtClean="0"/>
              <a:t>masuri</a:t>
            </a:r>
            <a:r>
              <a:rPr lang="en-US" sz="1600" dirty="0" smtClean="0"/>
              <a:t>’ (secure) tenant of the </a:t>
            </a:r>
            <a:r>
              <a:rPr lang="en-US" sz="1600" dirty="0" err="1" smtClean="0"/>
              <a:t>Tori</a:t>
            </a:r>
            <a:r>
              <a:rPr lang="en-US" sz="1600" dirty="0" smtClean="0"/>
              <a:t> </a:t>
            </a:r>
            <a:r>
              <a:rPr lang="en-US" sz="1600" dirty="0" err="1" smtClean="0"/>
              <a:t>zamindars</a:t>
            </a:r>
            <a:r>
              <a:rPr lang="en-US" sz="1600" dirty="0" smtClean="0"/>
              <a:t>, he later worked as a manual </a:t>
            </a:r>
            <a:r>
              <a:rPr lang="en-US" sz="1600" dirty="0" err="1" smtClean="0"/>
              <a:t>labourer</a:t>
            </a:r>
            <a:r>
              <a:rPr lang="en-US" sz="1600" dirty="0" smtClean="0"/>
              <a:t> as </a:t>
            </a:r>
            <a:r>
              <a:rPr lang="en-US" sz="1600" dirty="0" err="1" smtClean="0"/>
              <a:t>Gujjar</a:t>
            </a:r>
            <a:r>
              <a:rPr lang="en-US" sz="1600" dirty="0" smtClean="0"/>
              <a:t> peasants harassed the family. </a:t>
            </a:r>
            <a:r>
              <a:rPr lang="en-US" sz="1600" dirty="0" err="1" smtClean="0"/>
              <a:t>Prahlad</a:t>
            </a:r>
            <a:r>
              <a:rPr lang="en-US" sz="1600" dirty="0" smtClean="0"/>
              <a:t> Sing also participated in the agitation for claiming land by the landless from the commons and suffered imprisonment in 1982. After the success of the two week long demonstration at the Meerut </a:t>
            </a:r>
            <a:r>
              <a:rPr lang="en-US" sz="1600" dirty="0" err="1" smtClean="0"/>
              <a:t>collectrate</a:t>
            </a:r>
            <a:r>
              <a:rPr lang="en-US" sz="1600" dirty="0" smtClean="0"/>
              <a:t>, he also received a plot of two acres in 1984 which he cultivated assiduously with his wife and made fertile after years of hard work. </a:t>
            </a:r>
          </a:p>
          <a:p>
            <a:pPr algn="just"/>
            <a:r>
              <a:rPr lang="en-US" sz="1600" dirty="0" smtClean="0"/>
              <a:t>Another remarkable aspect of </a:t>
            </a:r>
            <a:r>
              <a:rPr lang="en-US" sz="1600" dirty="0" err="1" smtClean="0"/>
              <a:t>Prahladji's</a:t>
            </a:r>
            <a:r>
              <a:rPr lang="en-US" sz="1600" dirty="0" smtClean="0"/>
              <a:t> struggles was his consistent support to the education of four sons and two daughters. The latter completed school and are housewives now while one of the sons became a magistrate, another a lawyer, another assists in farming and the eldest is a teacher. Only the third son is still to settle even after post graduation in political science from Meerut's </a:t>
            </a:r>
            <a:r>
              <a:rPr lang="en-US" sz="1600" dirty="0" err="1" smtClean="0"/>
              <a:t>Chaudhry</a:t>
            </a:r>
            <a:r>
              <a:rPr lang="en-US" sz="1600" dirty="0" smtClean="0"/>
              <a:t> </a:t>
            </a:r>
            <a:r>
              <a:rPr lang="en-US" sz="1600" dirty="0" err="1" smtClean="0"/>
              <a:t>Charan</a:t>
            </a:r>
            <a:r>
              <a:rPr lang="en-US" sz="1600" dirty="0" smtClean="0"/>
              <a:t> Singh University.</a:t>
            </a:r>
            <a:endParaRPr lang="en-US" sz="1600" dirty="0"/>
          </a:p>
        </p:txBody>
      </p:sp>
      <p:sp>
        <p:nvSpPr>
          <p:cNvPr id="51203" name="TextBox 4"/>
          <p:cNvSpPr txBox="1">
            <a:spLocks noChangeArrowheads="1"/>
          </p:cNvSpPr>
          <p:nvPr/>
        </p:nvSpPr>
        <p:spPr bwMode="auto">
          <a:xfrm>
            <a:off x="5029200" y="1295400"/>
            <a:ext cx="184731" cy="2862322"/>
          </a:xfrm>
          <a:prstGeom prst="rect">
            <a:avLst/>
          </a:prstGeom>
          <a:noFill/>
          <a:ln w="9525">
            <a:noFill/>
            <a:miter lim="800000"/>
            <a:headEnd/>
            <a:tailEnd/>
          </a:ln>
        </p:spPr>
        <p:txBody>
          <a:bodyPr wrap="none">
            <a:spAutoFit/>
          </a:bodyPr>
          <a:lstStyle/>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a:p>
            <a:endParaRPr lang="en-US" dirty="0">
              <a:latin typeface="Calibri" pitchFamily="34" charset="0"/>
            </a:endParaRPr>
          </a:p>
        </p:txBody>
      </p:sp>
      <p:sp>
        <p:nvSpPr>
          <p:cNvPr id="409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69012" y="8631"/>
            <a:ext cx="9144000"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800" b="1" dirty="0" smtClean="0">
                <a:latin typeface="Times New Roman" pitchFamily="18" charset="0"/>
                <a:cs typeface="Times New Roman" pitchFamily="18" charset="0"/>
              </a:rPr>
              <a:t>More on Agriculture</a:t>
            </a:r>
          </a:p>
          <a:p>
            <a:r>
              <a:rPr lang="en-US" dirty="0" smtClean="0">
                <a:latin typeface="Times New Roman" pitchFamily="18" charset="0"/>
                <a:cs typeface="Times New Roman" pitchFamily="18" charset="0"/>
              </a:rPr>
              <a:t>Agriculturalists as a whole came down to 68% , in Dh, from 80 in 1930s. This appears higher than national proportions today but includes subsidiary cattle </a:t>
            </a:r>
            <a:r>
              <a:rPr lang="en-US" dirty="0" err="1" smtClean="0">
                <a:latin typeface="Times New Roman" pitchFamily="18" charset="0"/>
                <a:cs typeface="Times New Roman" pitchFamily="18" charset="0"/>
              </a:rPr>
              <a:t>rearers</a:t>
            </a:r>
            <a:r>
              <a:rPr lang="en-US" dirty="0" smtClean="0">
                <a:latin typeface="Times New Roman" pitchFamily="18" charset="0"/>
                <a:cs typeface="Times New Roman" pitchFamily="18" charset="0"/>
              </a:rPr>
              <a:t> also (at least one woman in each household).</a:t>
            </a:r>
          </a:p>
          <a:p>
            <a:r>
              <a:rPr lang="en-US" dirty="0" smtClean="0">
                <a:latin typeface="Times New Roman" pitchFamily="18" charset="0"/>
                <a:cs typeface="Times New Roman" pitchFamily="18" charset="0"/>
              </a:rPr>
              <a:t>Plots have shrunk to about four acres per family, in Dh, at a time when optimal farm size (easily managed by a couple) has increased to 25 acres (with a tractor and submersible pump) or, 100 acres (with harvester and seasonal labor), while it used to be only ten acres till the seventies when tractors had not arrived in Dh. </a:t>
            </a:r>
          </a:p>
          <a:p>
            <a:r>
              <a:rPr lang="en-US" dirty="0" smtClean="0">
                <a:latin typeface="Times New Roman" pitchFamily="18" charset="0"/>
                <a:cs typeface="Times New Roman" pitchFamily="18" charset="0"/>
              </a:rPr>
              <a:t>At the same time, the size of subsistence farms (necessary for a decent subsistence of a nuclear household) has reduced from about five acres to two acres now (as wheat and rice yields have risen from about 2.5 quintals per acre, in 1930s to 20 quintals now and two crops a year are common (including vegetables with sugarcane).</a:t>
            </a:r>
            <a:endParaRPr kumimoji="0" lang="en-US"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9636" name="Rectangle 4"/>
          <p:cNvSpPr>
            <a:spLocks noChangeArrowheads="1"/>
          </p:cNvSpPr>
          <p:nvPr/>
        </p:nvSpPr>
        <p:spPr bwMode="auto">
          <a:xfrm>
            <a:off x="0" y="0"/>
            <a:ext cx="9144000" cy="3562514"/>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1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1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1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lang="en-US" sz="1100" b="1"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en-US" sz="11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kumimoji="0" lang="en-US" sz="11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lang="en-US" sz="1100" b="1" u="sng"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endParaRPr lang="en-US" sz="1100" dirty="0" smtClean="0"/>
          </a:p>
          <a:p>
            <a:pPr>
              <a:lnSpc>
                <a:spcPct val="150000"/>
              </a:lnSpc>
            </a:pPr>
            <a:r>
              <a:rPr lang="en-US" sz="1200" dirty="0" smtClean="0"/>
              <a:t> </a:t>
            </a:r>
          </a:p>
          <a:p>
            <a:pPr marL="0" marR="0" lvl="0" indent="0" algn="l" defTabSz="914400" rtl="0" eaLnBrk="0" fontAlgn="base" latinLnBrk="0" hangingPunct="0">
              <a:lnSpc>
                <a:spcPct val="150000"/>
              </a:lnSpc>
              <a:spcBef>
                <a:spcPct val="0"/>
              </a:spcBef>
              <a:spcAft>
                <a:spcPct val="0"/>
              </a:spcAft>
              <a:buClrTx/>
              <a:buSzTx/>
              <a:buFontTx/>
              <a:buChar char="•"/>
              <a:tabLst/>
            </a:pPr>
            <a:endParaRPr lang="en-US" sz="1200" dirty="0" smtClean="0">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4"/>
          <p:cNvPicPr>
            <a:picLocks noChangeAspect="1" noChangeArrowheads="1"/>
          </p:cNvPicPr>
          <p:nvPr/>
        </p:nvPicPr>
        <p:blipFill>
          <a:blip r:embed="rId2"/>
          <a:srcRect/>
          <a:stretch>
            <a:fillRect/>
          </a:stretch>
        </p:blipFill>
        <p:spPr bwMode="auto">
          <a:xfrm>
            <a:off x="214313" y="4281487"/>
            <a:ext cx="2928937" cy="2500313"/>
          </a:xfrm>
          <a:prstGeom prst="rect">
            <a:avLst/>
          </a:prstGeom>
          <a:noFill/>
          <a:ln w="9525">
            <a:noFill/>
            <a:miter lim="800000"/>
            <a:headEnd/>
            <a:tailEnd/>
          </a:ln>
        </p:spPr>
      </p:pic>
      <p:pic>
        <p:nvPicPr>
          <p:cNvPr id="11" name="Picture 5"/>
          <p:cNvPicPr>
            <a:picLocks noChangeAspect="1" noChangeArrowheads="1"/>
          </p:cNvPicPr>
          <p:nvPr/>
        </p:nvPicPr>
        <p:blipFill>
          <a:blip r:embed="rId3"/>
          <a:srcRect/>
          <a:stretch>
            <a:fillRect/>
          </a:stretch>
        </p:blipFill>
        <p:spPr bwMode="auto">
          <a:xfrm>
            <a:off x="3357563" y="4281487"/>
            <a:ext cx="2714625" cy="2500313"/>
          </a:xfrm>
          <a:prstGeom prst="rect">
            <a:avLst/>
          </a:prstGeom>
          <a:noFill/>
          <a:ln w="9525">
            <a:noFill/>
            <a:miter lim="800000"/>
            <a:headEnd/>
            <a:tailEnd/>
          </a:ln>
        </p:spPr>
      </p:pic>
      <p:pic>
        <p:nvPicPr>
          <p:cNvPr id="12" name="Picture 6"/>
          <p:cNvPicPr>
            <a:picLocks noChangeAspect="1" noChangeArrowheads="1"/>
          </p:cNvPicPr>
          <p:nvPr/>
        </p:nvPicPr>
        <p:blipFill>
          <a:blip r:embed="rId4"/>
          <a:srcRect/>
          <a:stretch>
            <a:fillRect/>
          </a:stretch>
        </p:blipFill>
        <p:spPr bwMode="auto">
          <a:xfrm>
            <a:off x="6286500" y="4281487"/>
            <a:ext cx="2570163" cy="250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763000" cy="4247317"/>
          </a:xfrm>
          <a:prstGeom prst="rect">
            <a:avLst/>
          </a:prstGeom>
        </p:spPr>
        <p:txBody>
          <a:bodyPr wrap="square">
            <a:spAutoFit/>
          </a:bodyPr>
          <a:lstStyle/>
          <a:p>
            <a:r>
              <a:rPr lang="en-US" dirty="0" smtClean="0">
                <a:latin typeface="Times New Roman" pitchFamily="18" charset="0"/>
                <a:cs typeface="Times New Roman" pitchFamily="18" charset="0"/>
              </a:rPr>
              <a:t>Yet, the annual return from marginal farming even today does not cross Rs 60000 per acre. This is less than the annual income of an unskilled laboring couple even if they work only six months each, on average (and thus make about Rs 72,000 at a wage of Rs 200 + 150 daily). </a:t>
            </a:r>
          </a:p>
          <a:p>
            <a:r>
              <a:rPr lang="en-US" dirty="0" smtClean="0">
                <a:latin typeface="Times New Roman" pitchFamily="18" charset="0"/>
                <a:cs typeface="Times New Roman" pitchFamily="18" charset="0"/>
              </a:rPr>
              <a:t>In comparative terms, net farm income has gone up because of yields, support price, tax and subsidy switch; however, after increased cost this rise is less than four times since independence in contrast to ten fold rise in real incomes of government employees over same period.</a:t>
            </a:r>
          </a:p>
          <a:p>
            <a:r>
              <a:rPr lang="en-US" dirty="0" smtClean="0">
                <a:latin typeface="Times New Roman" pitchFamily="18" charset="0"/>
                <a:cs typeface="Times New Roman" pitchFamily="18" charset="0"/>
              </a:rPr>
              <a:t>On the other hand, peasant has benefitted from reduced labor requirement on fields freeing him for non farm work (generally available in construction specially); secondly, land values have shot up (from about Rs. 1000 per acre, in 1960s to 50,00,000 per acre today) making even marginal farmers millionaires in theory. </a:t>
            </a:r>
          </a:p>
          <a:p>
            <a:r>
              <a:rPr lang="en-US" dirty="0" smtClean="0">
                <a:latin typeface="Times New Roman" pitchFamily="18" charset="0"/>
                <a:cs typeface="Times New Roman" pitchFamily="18" charset="0"/>
              </a:rPr>
              <a:t>Ironically, </a:t>
            </a:r>
            <a:r>
              <a:rPr lang="en-US" dirty="0" err="1" smtClean="0">
                <a:latin typeface="Times New Roman" pitchFamily="18" charset="0"/>
                <a:cs typeface="Times New Roman" pitchFamily="18" charset="0"/>
              </a:rPr>
              <a:t>dalit</a:t>
            </a:r>
            <a:r>
              <a:rPr lang="en-US" dirty="0" smtClean="0">
                <a:latin typeface="Times New Roman" pitchFamily="18" charset="0"/>
                <a:cs typeface="Times New Roman" pitchFamily="18" charset="0"/>
              </a:rPr>
              <a:t> peasants have gained less from such price escalation as the land law prohibits non </a:t>
            </a:r>
            <a:r>
              <a:rPr lang="en-US" dirty="0" err="1" smtClean="0">
                <a:latin typeface="Times New Roman" pitchFamily="18" charset="0"/>
                <a:cs typeface="Times New Roman" pitchFamily="18" charset="0"/>
              </a:rPr>
              <a:t>dalits</a:t>
            </a:r>
            <a:r>
              <a:rPr lang="en-US" dirty="0" smtClean="0">
                <a:latin typeface="Times New Roman" pitchFamily="18" charset="0"/>
                <a:cs typeface="Times New Roman" pitchFamily="18" charset="0"/>
              </a:rPr>
              <a:t> from acquiring former’s land; thereby reducing the market price by about half.</a:t>
            </a:r>
          </a:p>
          <a:p>
            <a:r>
              <a:rPr lang="en-US" dirty="0" smtClean="0">
                <a:latin typeface="Times New Roman" pitchFamily="18" charset="0"/>
                <a:cs typeface="Times New Roman" pitchFamily="18" charset="0"/>
              </a:rPr>
              <a:t>The predicament of a </a:t>
            </a:r>
            <a:r>
              <a:rPr lang="en-US" dirty="0" err="1" smtClean="0">
                <a:latin typeface="Times New Roman" pitchFamily="18" charset="0"/>
                <a:cs typeface="Times New Roman" pitchFamily="18" charset="0"/>
              </a:rPr>
              <a:t>dalit</a:t>
            </a:r>
            <a:r>
              <a:rPr lang="en-US" dirty="0" smtClean="0">
                <a:latin typeface="Times New Roman" pitchFamily="18" charset="0"/>
                <a:cs typeface="Times New Roman" pitchFamily="18" charset="0"/>
              </a:rPr>
              <a:t> sub marginal farmer can be gauged in the life sketch of Bhopal Singh alias </a:t>
            </a:r>
            <a:r>
              <a:rPr lang="en-US" dirty="0" err="1" smtClean="0">
                <a:latin typeface="Times New Roman" pitchFamily="18" charset="0"/>
                <a:cs typeface="Times New Roman" pitchFamily="18" charset="0"/>
              </a:rPr>
              <a:t>Bhaloo</a:t>
            </a:r>
            <a:r>
              <a:rPr lang="en-US" dirty="0" smtClean="0">
                <a:latin typeface="Times New Roman" pitchFamily="18" charset="0"/>
                <a:cs typeface="Times New Roman" pitchFamily="18" charset="0"/>
              </a:rPr>
              <a:t> and Suresh </a:t>
            </a:r>
            <a:r>
              <a:rPr lang="en-US" dirty="0" err="1" smtClean="0">
                <a:latin typeface="Times New Roman" pitchFamily="18" charset="0"/>
                <a:cs typeface="Times New Roman" pitchFamily="18" charset="0"/>
              </a:rPr>
              <a:t>Rani</a:t>
            </a:r>
            <a:r>
              <a:rPr lang="en-US" dirty="0" smtClean="0">
                <a:latin typeface="Times New Roman" pitchFamily="18" charset="0"/>
                <a:cs typeface="Times New Roman" pitchFamily="18" charset="0"/>
              </a:rPr>
              <a:t> his wife:- </a:t>
            </a:r>
            <a:endParaRPr lang="en-US"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srcRect/>
          <a:stretch>
            <a:fillRect/>
          </a:stretch>
        </p:blipFill>
        <p:spPr bwMode="auto">
          <a:xfrm>
            <a:off x="894278" y="4366044"/>
            <a:ext cx="2756410" cy="2103120"/>
          </a:xfrm>
          <a:prstGeom prst="rect">
            <a:avLst/>
          </a:prstGeom>
          <a:noFill/>
          <a:ln w="9525">
            <a:noFill/>
            <a:miter lim="800000"/>
            <a:headEnd/>
            <a:tailEnd/>
          </a:ln>
        </p:spPr>
      </p:pic>
      <p:pic>
        <p:nvPicPr>
          <p:cNvPr id="4" name="Picture 3"/>
          <p:cNvPicPr>
            <a:picLocks noChangeAspect="1" noChangeArrowheads="1"/>
          </p:cNvPicPr>
          <p:nvPr/>
        </p:nvPicPr>
        <p:blipFill>
          <a:blip r:embed="rId3"/>
          <a:srcRect/>
          <a:stretch>
            <a:fillRect/>
          </a:stretch>
        </p:blipFill>
        <p:spPr bwMode="auto">
          <a:xfrm>
            <a:off x="4301627" y="4366043"/>
            <a:ext cx="2803080" cy="2103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2971800" y="4724400"/>
            <a:ext cx="2438400" cy="1905000"/>
          </a:xfrm>
          <a:prstGeom prst="rect">
            <a:avLst/>
          </a:prstGeom>
          <a:noFill/>
          <a:ln w="9525">
            <a:noFill/>
            <a:miter lim="800000"/>
            <a:headEnd/>
            <a:tailEnd/>
          </a:ln>
        </p:spPr>
      </p:pic>
      <p:pic>
        <p:nvPicPr>
          <p:cNvPr id="147457" name="Picture 1" descr="C:\Users\hp\Desktop\cht\page0001.jpg"/>
          <p:cNvPicPr>
            <a:picLocks noChangeAspect="1" noChangeArrowheads="1"/>
          </p:cNvPicPr>
          <p:nvPr/>
        </p:nvPicPr>
        <p:blipFill>
          <a:blip r:embed="rId3"/>
          <a:srcRect/>
          <a:stretch>
            <a:fillRect/>
          </a:stretch>
        </p:blipFill>
        <p:spPr bwMode="auto">
          <a:xfrm>
            <a:off x="0" y="0"/>
            <a:ext cx="9144000" cy="4663440"/>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7772400" cy="381000"/>
          </a:xfrm>
        </p:spPr>
        <p:txBody>
          <a:bodyPr>
            <a:noAutofit/>
          </a:bodyPr>
          <a:lstStyle/>
          <a:p>
            <a:r>
              <a:rPr lang="en-IN" sz="1800" b="1" u="sng" dirty="0" smtClean="0">
                <a:latin typeface="Times New Roman" pitchFamily="18" charset="0"/>
                <a:cs typeface="Times New Roman" pitchFamily="18" charset="0"/>
              </a:rPr>
              <a:t>Divergent Roads taken by two Cousins of Dhantala</a:t>
            </a:r>
            <a:br>
              <a:rPr lang="en-IN" sz="1800" b="1" u="sng" dirty="0" smtClean="0">
                <a:latin typeface="Times New Roman" pitchFamily="18" charset="0"/>
                <a:cs typeface="Times New Roman" pitchFamily="18" charset="0"/>
              </a:rPr>
            </a:br>
            <a:r>
              <a:rPr lang="en-US" sz="1800" b="1" dirty="0" smtClean="0">
                <a:latin typeface="Times New Roman" pitchFamily="18" charset="0"/>
                <a:cs typeface="Times New Roman" pitchFamily="18" charset="0"/>
              </a:rPr>
              <a:t/>
            </a:r>
            <a:br>
              <a:rPr lang="en-US" sz="1800" b="1" dirty="0" smtClean="0">
                <a:latin typeface="Times New Roman" pitchFamily="18" charset="0"/>
                <a:cs typeface="Times New Roman" pitchFamily="18" charset="0"/>
              </a:rPr>
            </a:br>
            <a:endParaRPr lang="en-US" sz="1800" b="1" dirty="0">
              <a:latin typeface="Times New Roman" pitchFamily="18" charset="0"/>
              <a:cs typeface="Times New Roman" pitchFamily="18" charset="0"/>
            </a:endParaRPr>
          </a:p>
        </p:txBody>
      </p:sp>
      <p:sp>
        <p:nvSpPr>
          <p:cNvPr id="3" name="Subtitle 2"/>
          <p:cNvSpPr>
            <a:spLocks noGrp="1"/>
          </p:cNvSpPr>
          <p:nvPr>
            <p:ph type="subTitle" idx="1"/>
          </p:nvPr>
        </p:nvSpPr>
        <p:spPr>
          <a:xfrm>
            <a:off x="0" y="457200"/>
            <a:ext cx="9144000" cy="6400800"/>
          </a:xfrm>
        </p:spPr>
        <p:txBody>
          <a:bodyPr>
            <a:normAutofit fontScale="92500" lnSpcReduction="10000"/>
          </a:bodyPr>
          <a:lstStyle/>
          <a:p>
            <a:pPr algn="l">
              <a:spcBef>
                <a:spcPts val="0"/>
              </a:spcBef>
            </a:pPr>
            <a:r>
              <a:rPr lang="en-IN" sz="1900" b="1" u="sng" dirty="0" smtClean="0">
                <a:solidFill>
                  <a:schemeClr val="tx1"/>
                </a:solidFill>
              </a:rPr>
              <a:t>Name: Bhopal Singh</a:t>
            </a:r>
          </a:p>
          <a:p>
            <a:pPr algn="l">
              <a:spcBef>
                <a:spcPts val="0"/>
              </a:spcBef>
            </a:pPr>
            <a:r>
              <a:rPr lang="en-IN" sz="1600" dirty="0" smtClean="0">
                <a:solidFill>
                  <a:schemeClr val="tx1"/>
                </a:solidFill>
              </a:rPr>
              <a:t>Born :-1965</a:t>
            </a:r>
            <a:endParaRPr lang="en-US" sz="1600" dirty="0" smtClean="0">
              <a:solidFill>
                <a:schemeClr val="tx1"/>
              </a:solidFill>
            </a:endParaRPr>
          </a:p>
          <a:p>
            <a:pPr algn="l">
              <a:spcBef>
                <a:spcPts val="0"/>
              </a:spcBef>
            </a:pPr>
            <a:r>
              <a:rPr lang="en-IN" sz="1600" dirty="0" smtClean="0">
                <a:solidFill>
                  <a:schemeClr val="tx1"/>
                </a:solidFill>
              </a:rPr>
              <a:t> Age:- 47       </a:t>
            </a:r>
            <a:endParaRPr lang="en-US" sz="1600" dirty="0" smtClean="0">
              <a:solidFill>
                <a:schemeClr val="tx1"/>
              </a:solidFill>
            </a:endParaRPr>
          </a:p>
          <a:p>
            <a:pPr algn="l">
              <a:spcBef>
                <a:spcPts val="0"/>
              </a:spcBef>
            </a:pPr>
            <a:r>
              <a:rPr lang="en-IN" sz="1600" dirty="0" smtClean="0">
                <a:solidFill>
                  <a:schemeClr val="tx1"/>
                </a:solidFill>
              </a:rPr>
              <a:t>Gender:- Male</a:t>
            </a:r>
            <a:endParaRPr lang="en-US" sz="1600" dirty="0" smtClean="0">
              <a:solidFill>
                <a:schemeClr val="tx1"/>
              </a:solidFill>
            </a:endParaRPr>
          </a:p>
          <a:p>
            <a:pPr algn="l">
              <a:spcBef>
                <a:spcPts val="0"/>
              </a:spcBef>
            </a:pPr>
            <a:r>
              <a:rPr lang="en-IN" sz="1600" dirty="0" smtClean="0">
                <a:solidFill>
                  <a:schemeClr val="tx1"/>
                </a:solidFill>
              </a:rPr>
              <a:t>Caste :-  SC (</a:t>
            </a:r>
            <a:r>
              <a:rPr lang="en-IN" sz="1600" dirty="0" err="1" smtClean="0">
                <a:solidFill>
                  <a:schemeClr val="tx1"/>
                </a:solidFill>
              </a:rPr>
              <a:t>Jatav</a:t>
            </a:r>
            <a:r>
              <a:rPr lang="en-IN" sz="1600" dirty="0" smtClean="0">
                <a:solidFill>
                  <a:schemeClr val="tx1"/>
                </a:solidFill>
              </a:rPr>
              <a:t>)</a:t>
            </a:r>
            <a:endParaRPr lang="en-US" sz="1600" dirty="0" smtClean="0">
              <a:solidFill>
                <a:schemeClr val="tx1"/>
              </a:solidFill>
            </a:endParaRPr>
          </a:p>
          <a:p>
            <a:pPr algn="l">
              <a:spcBef>
                <a:spcPts val="0"/>
              </a:spcBef>
            </a:pPr>
            <a:r>
              <a:rPr lang="en-IN" sz="1600" dirty="0" smtClean="0">
                <a:solidFill>
                  <a:schemeClr val="tx1"/>
                </a:solidFill>
              </a:rPr>
              <a:t>Occupation :- Farming</a:t>
            </a:r>
            <a:endParaRPr lang="en-US" sz="1600" dirty="0" smtClean="0">
              <a:solidFill>
                <a:schemeClr val="tx1"/>
              </a:solidFill>
            </a:endParaRPr>
          </a:p>
          <a:p>
            <a:pPr algn="l">
              <a:spcBef>
                <a:spcPts val="0"/>
              </a:spcBef>
            </a:pPr>
            <a:r>
              <a:rPr lang="en-IN" sz="1600" dirty="0" smtClean="0">
                <a:solidFill>
                  <a:schemeClr val="tx1"/>
                </a:solidFill>
              </a:rPr>
              <a:t>Education :-10</a:t>
            </a:r>
            <a:r>
              <a:rPr lang="en-IN" sz="1600" baseline="30000" dirty="0" smtClean="0">
                <a:solidFill>
                  <a:schemeClr val="tx1"/>
                </a:solidFill>
              </a:rPr>
              <a:t>th</a:t>
            </a:r>
            <a:r>
              <a:rPr lang="en-IN" sz="1600" dirty="0" smtClean="0">
                <a:solidFill>
                  <a:schemeClr val="tx1"/>
                </a:solidFill>
              </a:rPr>
              <a:t> Fail                             </a:t>
            </a:r>
            <a:endParaRPr lang="en-US" sz="1600" dirty="0" smtClean="0">
              <a:solidFill>
                <a:schemeClr val="tx1"/>
              </a:solidFill>
            </a:endParaRPr>
          </a:p>
          <a:p>
            <a:pPr algn="l">
              <a:spcBef>
                <a:spcPts val="0"/>
              </a:spcBef>
            </a:pPr>
            <a:r>
              <a:rPr lang="en-IN" sz="1600" dirty="0" smtClean="0">
                <a:solidFill>
                  <a:schemeClr val="tx1"/>
                </a:solidFill>
              </a:rPr>
              <a:t>Income :-</a:t>
            </a:r>
            <a:r>
              <a:rPr lang="en-IN" sz="1600" dirty="0" err="1" smtClean="0">
                <a:solidFill>
                  <a:schemeClr val="tx1"/>
                </a:solidFill>
              </a:rPr>
              <a:t>Rs</a:t>
            </a:r>
            <a:r>
              <a:rPr lang="en-IN" sz="1600" dirty="0" smtClean="0">
                <a:solidFill>
                  <a:schemeClr val="tx1"/>
                </a:solidFill>
              </a:rPr>
              <a:t>. 1500 From Milk</a:t>
            </a:r>
            <a:endParaRPr lang="en-US" sz="1600" dirty="0" smtClean="0">
              <a:solidFill>
                <a:schemeClr val="tx1"/>
              </a:solidFill>
            </a:endParaRPr>
          </a:p>
          <a:p>
            <a:pPr algn="l">
              <a:spcBef>
                <a:spcPts val="0"/>
              </a:spcBef>
            </a:pPr>
            <a:r>
              <a:rPr lang="en-IN" sz="1600" dirty="0" smtClean="0">
                <a:solidFill>
                  <a:schemeClr val="tx1"/>
                </a:solidFill>
              </a:rPr>
              <a:t>Property Dispute :- Farming                                  </a:t>
            </a:r>
            <a:endParaRPr lang="en-US" sz="1600" dirty="0" smtClean="0">
              <a:solidFill>
                <a:schemeClr val="tx1"/>
              </a:solidFill>
            </a:endParaRPr>
          </a:p>
          <a:p>
            <a:pPr algn="l">
              <a:spcBef>
                <a:spcPts val="0"/>
              </a:spcBef>
            </a:pPr>
            <a:r>
              <a:rPr lang="en-IN" sz="1600" dirty="0" smtClean="0">
                <a:solidFill>
                  <a:schemeClr val="tx1"/>
                </a:solidFill>
              </a:rPr>
              <a:t>Debt :- 65000</a:t>
            </a:r>
            <a:endParaRPr lang="en-US" sz="1600" dirty="0" smtClean="0">
              <a:solidFill>
                <a:schemeClr val="tx1"/>
              </a:solidFill>
            </a:endParaRPr>
          </a:p>
          <a:p>
            <a:pPr algn="l">
              <a:spcBef>
                <a:spcPts val="0"/>
              </a:spcBef>
            </a:pPr>
            <a:r>
              <a:rPr lang="en-IN" sz="1600" dirty="0" smtClean="0">
                <a:solidFill>
                  <a:schemeClr val="tx1"/>
                </a:solidFill>
              </a:rPr>
              <a:t>Wife :- Suresh,(Illiterate)                                                                             </a:t>
            </a:r>
            <a:endParaRPr lang="en-US" sz="1600" dirty="0" smtClean="0">
              <a:solidFill>
                <a:schemeClr val="tx1"/>
              </a:solidFill>
            </a:endParaRPr>
          </a:p>
          <a:p>
            <a:pPr algn="l">
              <a:spcBef>
                <a:spcPts val="0"/>
              </a:spcBef>
            </a:pPr>
            <a:r>
              <a:rPr lang="en-IN" sz="1600" dirty="0" smtClean="0">
                <a:solidFill>
                  <a:schemeClr val="tx1"/>
                </a:solidFill>
              </a:rPr>
              <a:t>Brothers-: 3</a:t>
            </a:r>
            <a:endParaRPr lang="en-US" sz="1600" dirty="0" smtClean="0">
              <a:solidFill>
                <a:schemeClr val="tx1"/>
              </a:solidFill>
            </a:endParaRPr>
          </a:p>
          <a:p>
            <a:pPr algn="l">
              <a:spcBef>
                <a:spcPts val="0"/>
              </a:spcBef>
            </a:pPr>
            <a:r>
              <a:rPr lang="en-IN" sz="1600" dirty="0" smtClean="0">
                <a:solidFill>
                  <a:schemeClr val="tx1"/>
                </a:solidFill>
              </a:rPr>
              <a:t>Sisters :- 2</a:t>
            </a:r>
            <a:endParaRPr lang="en-US" sz="1600" dirty="0" smtClean="0">
              <a:solidFill>
                <a:schemeClr val="tx1"/>
              </a:solidFill>
            </a:endParaRPr>
          </a:p>
          <a:p>
            <a:pPr algn="l">
              <a:spcBef>
                <a:spcPts val="0"/>
              </a:spcBef>
            </a:pPr>
            <a:r>
              <a:rPr lang="en-IN" sz="1600" dirty="0" smtClean="0">
                <a:solidFill>
                  <a:schemeClr val="tx1"/>
                </a:solidFill>
              </a:rPr>
              <a:t>Children- : 5</a:t>
            </a:r>
            <a:endParaRPr lang="en-US" sz="1600" dirty="0" smtClean="0">
              <a:solidFill>
                <a:schemeClr val="tx1"/>
              </a:solidFill>
            </a:endParaRPr>
          </a:p>
          <a:p>
            <a:pPr algn="l">
              <a:spcBef>
                <a:spcPts val="0"/>
              </a:spcBef>
            </a:pPr>
            <a:r>
              <a:rPr lang="en-IN" sz="1600" dirty="0" smtClean="0">
                <a:solidFill>
                  <a:schemeClr val="tx1"/>
                </a:solidFill>
              </a:rPr>
              <a:t>Income- 3000/ per month</a:t>
            </a:r>
          </a:p>
          <a:p>
            <a:pPr algn="l">
              <a:spcBef>
                <a:spcPts val="0"/>
              </a:spcBef>
            </a:pPr>
            <a:endParaRPr lang="en-IN" sz="1600" b="1" u="sng" dirty="0" smtClean="0">
              <a:solidFill>
                <a:schemeClr val="tx1"/>
              </a:solidFill>
              <a:latin typeface="Times New Roman" pitchFamily="18" charset="0"/>
              <a:cs typeface="Times New Roman" pitchFamily="18" charset="0"/>
            </a:endParaRPr>
          </a:p>
          <a:p>
            <a:pPr algn="l">
              <a:spcBef>
                <a:spcPts val="0"/>
              </a:spcBef>
            </a:pPr>
            <a:r>
              <a:rPr lang="en-IN" sz="1600" b="1" u="sng" dirty="0" smtClean="0">
                <a:solidFill>
                  <a:schemeClr val="tx1"/>
                </a:solidFill>
                <a:latin typeface="Times New Roman" pitchFamily="18" charset="0"/>
                <a:cs typeface="Times New Roman" pitchFamily="18" charset="0"/>
              </a:rPr>
              <a:t>Name: </a:t>
            </a:r>
            <a:r>
              <a:rPr lang="en-IN" sz="1800" b="1" u="sng" dirty="0" err="1" smtClean="0">
                <a:solidFill>
                  <a:schemeClr val="tx1"/>
                </a:solidFill>
                <a:latin typeface="Times New Roman" pitchFamily="18" charset="0"/>
                <a:cs typeface="Times New Roman" pitchFamily="18" charset="0"/>
              </a:rPr>
              <a:t>Rishi</a:t>
            </a:r>
            <a:r>
              <a:rPr lang="en-IN" sz="1800" b="1" u="sng" dirty="0" smtClean="0">
                <a:solidFill>
                  <a:schemeClr val="tx1"/>
                </a:solidFill>
                <a:latin typeface="Times New Roman" pitchFamily="18" charset="0"/>
                <a:cs typeface="Times New Roman" pitchFamily="18" charset="0"/>
              </a:rPr>
              <a:t> </a:t>
            </a:r>
            <a:r>
              <a:rPr lang="en-IN" sz="1800" b="1" u="sng" dirty="0" err="1" smtClean="0">
                <a:solidFill>
                  <a:schemeClr val="tx1"/>
                </a:solidFill>
                <a:latin typeface="Times New Roman" pitchFamily="18" charset="0"/>
                <a:cs typeface="Times New Roman" pitchFamily="18" charset="0"/>
              </a:rPr>
              <a:t>Gautam</a:t>
            </a:r>
            <a:endParaRPr lang="en-IN" sz="1600" dirty="0" smtClean="0">
              <a:solidFill>
                <a:schemeClr val="tx1"/>
              </a:solidFill>
            </a:endParaRPr>
          </a:p>
          <a:p>
            <a:pPr algn="l"/>
            <a:r>
              <a:rPr lang="en-IN" sz="1600" dirty="0" smtClean="0">
                <a:solidFill>
                  <a:schemeClr val="tx1"/>
                </a:solidFill>
              </a:rPr>
              <a:t>Age :- 51 years(1962 Born)</a:t>
            </a:r>
            <a:endParaRPr lang="en-US" sz="1600" dirty="0" smtClean="0">
              <a:solidFill>
                <a:schemeClr val="tx1"/>
              </a:solidFill>
            </a:endParaRPr>
          </a:p>
          <a:p>
            <a:pPr algn="l"/>
            <a:r>
              <a:rPr lang="en-IN" sz="1600" dirty="0" smtClean="0">
                <a:solidFill>
                  <a:schemeClr val="tx1"/>
                </a:solidFill>
              </a:rPr>
              <a:t>Caste :- SC (</a:t>
            </a:r>
            <a:r>
              <a:rPr lang="en-IN" sz="1600" dirty="0" err="1" smtClean="0">
                <a:solidFill>
                  <a:schemeClr val="tx1"/>
                </a:solidFill>
              </a:rPr>
              <a:t>Jatav</a:t>
            </a:r>
            <a:r>
              <a:rPr lang="en-IN" sz="1600" dirty="0" smtClean="0">
                <a:solidFill>
                  <a:schemeClr val="tx1"/>
                </a:solidFill>
              </a:rPr>
              <a:t>)</a:t>
            </a:r>
            <a:endParaRPr lang="en-US" sz="1600" dirty="0" smtClean="0">
              <a:solidFill>
                <a:schemeClr val="tx1"/>
              </a:solidFill>
            </a:endParaRPr>
          </a:p>
          <a:p>
            <a:pPr algn="l"/>
            <a:r>
              <a:rPr lang="en-IN" sz="1600" dirty="0" smtClean="0">
                <a:solidFill>
                  <a:schemeClr val="tx1"/>
                </a:solidFill>
              </a:rPr>
              <a:t>Profession :-Advocate in District Court</a:t>
            </a:r>
            <a:endParaRPr lang="en-US" sz="1600" dirty="0" smtClean="0">
              <a:solidFill>
                <a:schemeClr val="tx1"/>
              </a:solidFill>
            </a:endParaRPr>
          </a:p>
          <a:p>
            <a:pPr algn="l"/>
            <a:r>
              <a:rPr lang="en-IN" sz="1600" dirty="0" smtClean="0">
                <a:solidFill>
                  <a:schemeClr val="tx1"/>
                </a:solidFill>
              </a:rPr>
              <a:t>Parents :- </a:t>
            </a:r>
            <a:r>
              <a:rPr lang="en-IN" sz="1600" dirty="0" err="1" smtClean="0">
                <a:solidFill>
                  <a:schemeClr val="tx1"/>
                </a:solidFill>
              </a:rPr>
              <a:t>Dalit</a:t>
            </a:r>
            <a:r>
              <a:rPr lang="en-IN" sz="1600" dirty="0" smtClean="0">
                <a:solidFill>
                  <a:schemeClr val="tx1"/>
                </a:solidFill>
              </a:rPr>
              <a:t> Small Farmers</a:t>
            </a:r>
            <a:endParaRPr lang="en-US" sz="1600" dirty="0" smtClean="0">
              <a:solidFill>
                <a:schemeClr val="tx1"/>
              </a:solidFill>
            </a:endParaRPr>
          </a:p>
          <a:p>
            <a:pPr algn="l"/>
            <a:r>
              <a:rPr lang="en-IN" sz="1600" dirty="0" smtClean="0">
                <a:solidFill>
                  <a:schemeClr val="tx1"/>
                </a:solidFill>
              </a:rPr>
              <a:t>Family :- Unmarried</a:t>
            </a:r>
            <a:endParaRPr lang="en-US" sz="1600" dirty="0" smtClean="0">
              <a:solidFill>
                <a:schemeClr val="tx1"/>
              </a:solidFill>
            </a:endParaRPr>
          </a:p>
          <a:p>
            <a:pPr algn="l"/>
            <a:r>
              <a:rPr lang="en-IN" sz="1600" dirty="0" smtClean="0">
                <a:solidFill>
                  <a:schemeClr val="tx1"/>
                </a:solidFill>
              </a:rPr>
              <a:t>Income :- </a:t>
            </a:r>
            <a:r>
              <a:rPr lang="en-IN" sz="1600" dirty="0" err="1" smtClean="0">
                <a:solidFill>
                  <a:schemeClr val="tx1"/>
                </a:solidFill>
              </a:rPr>
              <a:t>Upto</a:t>
            </a:r>
            <a:r>
              <a:rPr lang="en-IN" sz="1600" dirty="0" smtClean="0">
                <a:solidFill>
                  <a:schemeClr val="tx1"/>
                </a:solidFill>
              </a:rPr>
              <a:t> </a:t>
            </a:r>
            <a:r>
              <a:rPr lang="en-IN" sz="1600" dirty="0" err="1" smtClean="0">
                <a:solidFill>
                  <a:schemeClr val="tx1"/>
                </a:solidFill>
              </a:rPr>
              <a:t>Rs</a:t>
            </a:r>
            <a:r>
              <a:rPr lang="en-IN" sz="1600" dirty="0" smtClean="0">
                <a:solidFill>
                  <a:schemeClr val="tx1"/>
                </a:solidFill>
              </a:rPr>
              <a:t>. 50,000 Per Month</a:t>
            </a:r>
            <a:endParaRPr lang="en-US" sz="1600" dirty="0" smtClean="0">
              <a:solidFill>
                <a:schemeClr val="tx1"/>
              </a:solidFill>
            </a:endParaRPr>
          </a:p>
          <a:p>
            <a:pPr algn="l"/>
            <a:r>
              <a:rPr lang="en-IN" sz="1600" dirty="0" smtClean="0">
                <a:solidFill>
                  <a:schemeClr val="tx1"/>
                </a:solidFill>
              </a:rPr>
              <a:t> </a:t>
            </a:r>
            <a:endParaRPr lang="en-US" sz="1600" dirty="0" smtClean="0">
              <a:solidFill>
                <a:schemeClr val="tx1"/>
              </a:solidFill>
            </a:endParaRPr>
          </a:p>
          <a:p>
            <a:endParaRPr lang="en-US" sz="1600" dirty="0" smtClean="0"/>
          </a:p>
          <a:p>
            <a:r>
              <a:rPr lang="en-IN" sz="1600" dirty="0" smtClean="0"/>
              <a:t> </a:t>
            </a:r>
            <a:endParaRPr lang="en-US" sz="1600" dirty="0" smtClean="0"/>
          </a:p>
          <a:p>
            <a:pPr algn="l">
              <a:spcBef>
                <a:spcPts val="0"/>
              </a:spcBef>
            </a:pPr>
            <a:endParaRPr lang="en-US" sz="1600" dirty="0">
              <a:solidFill>
                <a:schemeClr val="tx1"/>
              </a:solidFill>
            </a:endParaRPr>
          </a:p>
        </p:txBody>
      </p:sp>
      <p:pic>
        <p:nvPicPr>
          <p:cNvPr id="5" name="Picture 4"/>
          <p:cNvPicPr/>
          <p:nvPr/>
        </p:nvPicPr>
        <p:blipFill>
          <a:blip r:embed="rId2"/>
          <a:srcRect/>
          <a:stretch>
            <a:fillRect/>
          </a:stretch>
        </p:blipFill>
        <p:spPr bwMode="auto">
          <a:xfrm>
            <a:off x="5562600" y="3505200"/>
            <a:ext cx="3048000" cy="2286000"/>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5562600" y="838200"/>
            <a:ext cx="2879280" cy="2103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4495800"/>
          </a:xfrm>
        </p:spPr>
        <p:txBody>
          <a:bodyPr>
            <a:noAutofit/>
          </a:bodyPr>
          <a:lstStyle/>
          <a:p>
            <a:r>
              <a:rPr lang="en-US" sz="1800" b="1" dirty="0" smtClean="0">
                <a:latin typeface="Times New Roman" pitchFamily="18" charset="0"/>
                <a:cs typeface="Times New Roman" pitchFamily="18" charset="0"/>
              </a:rPr>
              <a:t>Focus of this Paper</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Need </a:t>
            </a:r>
            <a:r>
              <a:rPr lang="en-US" sz="1800" dirty="0" smtClean="0">
                <a:latin typeface="Times New Roman" pitchFamily="18" charset="0"/>
                <a:cs typeface="Times New Roman" pitchFamily="18" charset="0"/>
              </a:rPr>
              <a:t>to enrich our understanding of aggregate data sets with some long term micro studies of diverse communities is evident.</a:t>
            </a:r>
          </a:p>
          <a:p>
            <a:r>
              <a:rPr lang="en-US" sz="1800" dirty="0" smtClean="0">
                <a:latin typeface="Times New Roman" pitchFamily="18" charset="0"/>
                <a:cs typeface="Times New Roman" pitchFamily="18" charset="0"/>
              </a:rPr>
              <a:t>The present attempt is </a:t>
            </a:r>
            <a:r>
              <a:rPr lang="en-US" sz="1800" dirty="0" smtClean="0">
                <a:latin typeface="Times New Roman" pitchFamily="18" charset="0"/>
                <a:cs typeface="Times New Roman" pitchFamily="18" charset="0"/>
              </a:rPr>
              <a:t>a long term </a:t>
            </a:r>
            <a:r>
              <a:rPr lang="en-US" sz="1800" dirty="0" smtClean="0">
                <a:latin typeface="Times New Roman" pitchFamily="18" charset="0"/>
                <a:cs typeface="Times New Roman" pitchFamily="18" charset="0"/>
              </a:rPr>
              <a:t>study of a village and a slum in </a:t>
            </a:r>
            <a:r>
              <a:rPr lang="en-US" sz="1800" dirty="0" smtClean="0">
                <a:latin typeface="Times New Roman" pitchFamily="18" charset="0"/>
                <a:cs typeface="Times New Roman" pitchFamily="18" charset="0"/>
              </a:rPr>
              <a:t>NCR </a:t>
            </a:r>
            <a:r>
              <a:rPr lang="en-US" sz="1800" dirty="0" smtClean="0">
                <a:latin typeface="Times New Roman" pitchFamily="18" charset="0"/>
                <a:cs typeface="Times New Roman" pitchFamily="18" charset="0"/>
              </a:rPr>
              <a:t>with </a:t>
            </a:r>
            <a:r>
              <a:rPr lang="en-US" sz="1800" dirty="0" smtClean="0">
                <a:latin typeface="Times New Roman" pitchFamily="18" charset="0"/>
                <a:cs typeface="Times New Roman" pitchFamily="18" charset="0"/>
              </a:rPr>
              <a:t>three revisits since 1988 focusing </a:t>
            </a:r>
            <a:r>
              <a:rPr lang="en-US" sz="1800" dirty="0" smtClean="0">
                <a:latin typeface="Times New Roman" pitchFamily="18" charset="0"/>
                <a:cs typeface="Times New Roman" pitchFamily="18" charset="0"/>
              </a:rPr>
              <a:t>on </a:t>
            </a:r>
            <a:r>
              <a:rPr lang="en-US" sz="1800" dirty="0" smtClean="0">
                <a:latin typeface="Times New Roman" pitchFamily="18" charset="0"/>
                <a:cs typeface="Times New Roman" pitchFamily="18" charset="0"/>
              </a:rPr>
              <a:t>shifts </a:t>
            </a:r>
            <a:r>
              <a:rPr lang="en-US" sz="1800" dirty="0" smtClean="0">
                <a:latin typeface="Times New Roman" pitchFamily="18" charset="0"/>
                <a:cs typeface="Times New Roman" pitchFamily="18" charset="0"/>
              </a:rPr>
              <a:t>in livelihoods since 1930s. Choice of a village and a slum for a glimpse of Bharat.</a:t>
            </a:r>
          </a:p>
          <a:p>
            <a:r>
              <a:rPr lang="en-US" sz="1800" dirty="0" smtClean="0">
                <a:latin typeface="Times New Roman" pitchFamily="18" charset="0"/>
                <a:cs typeface="Times New Roman" pitchFamily="18" charset="0"/>
              </a:rPr>
              <a:t>Terms like livelihoods, occupations, work and employment have distinct connotations (earning strategies, personal specialization, assigned work position etc.) but used interchangeably too.</a:t>
            </a:r>
          </a:p>
          <a:p>
            <a:r>
              <a:rPr lang="en-US" sz="1800" dirty="0" smtClean="0">
                <a:latin typeface="Times New Roman" pitchFamily="18" charset="0"/>
                <a:cs typeface="Times New Roman" pitchFamily="18" charset="0"/>
              </a:rPr>
              <a:t>Clear and agreed distinction between economic ‘work’ and non-work however; same followed here but with detailed categorization to the latter.</a:t>
            </a:r>
          </a:p>
          <a:p>
            <a:r>
              <a:rPr lang="en-US" sz="1800" dirty="0" smtClean="0">
                <a:latin typeface="Times New Roman" pitchFamily="18" charset="0"/>
                <a:cs typeface="Times New Roman" pitchFamily="18" charset="0"/>
              </a:rPr>
              <a:t>Comparisons attempted: not between the selected sites (evidently from diverse rural and urban settings) but over time (within each site) and between trends discerned in my research zone and those identified at the macro level by national surveys, as also other studies of villages and slums in India.</a:t>
            </a:r>
            <a:endParaRPr lang="en-US" sz="1800" dirty="0">
              <a:latin typeface="Times New Roman" pitchFamily="18" charset="0"/>
              <a:cs typeface="Times New Roman" pitchFamily="18" charset="0"/>
            </a:endParaRPr>
          </a:p>
        </p:txBody>
      </p:sp>
      <p:pic>
        <p:nvPicPr>
          <p:cNvPr id="5" name="Picture 4" descr="C:\Users\hp\Desktop\home worker.jpg"/>
          <p:cNvPicPr/>
          <p:nvPr/>
        </p:nvPicPr>
        <p:blipFill>
          <a:blip r:embed="rId2" cstate="print"/>
          <a:srcRect/>
          <a:stretch>
            <a:fillRect/>
          </a:stretch>
        </p:blipFill>
        <p:spPr bwMode="auto">
          <a:xfrm>
            <a:off x="4800600" y="4862424"/>
            <a:ext cx="2418080" cy="1828800"/>
          </a:xfrm>
          <a:prstGeom prst="rect">
            <a:avLst/>
          </a:prstGeom>
          <a:noFill/>
          <a:ln w="9525">
            <a:noFill/>
            <a:miter lim="800000"/>
            <a:headEnd/>
            <a:tailEnd/>
          </a:ln>
        </p:spPr>
      </p:pic>
      <p:pic>
        <p:nvPicPr>
          <p:cNvPr id="8" name="Picture 7" descr="C:\Users\hp\Desktop\Sandeep Work\New Folder\DSC03173.JPG"/>
          <p:cNvPicPr/>
          <p:nvPr/>
        </p:nvPicPr>
        <p:blipFill>
          <a:blip r:embed="rId3" cstate="print"/>
          <a:srcRect/>
          <a:stretch>
            <a:fillRect/>
          </a:stretch>
        </p:blipFill>
        <p:spPr bwMode="auto">
          <a:xfrm>
            <a:off x="1355790" y="4869612"/>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p:cNvPicPr>
            <a:picLocks noChangeAspect="1" noChangeArrowheads="1"/>
          </p:cNvPicPr>
          <p:nvPr/>
        </p:nvPicPr>
        <p:blipFill>
          <a:blip r:embed="rId2"/>
          <a:srcRect/>
          <a:stretch>
            <a:fillRect/>
          </a:stretch>
        </p:blipFill>
        <p:spPr bwMode="auto">
          <a:xfrm>
            <a:off x="7162800" y="228600"/>
            <a:ext cx="1752600" cy="2483680"/>
          </a:xfrm>
          <a:prstGeom prst="rect">
            <a:avLst/>
          </a:prstGeom>
          <a:noFill/>
          <a:ln w="9525">
            <a:noFill/>
            <a:miter lim="800000"/>
            <a:headEnd/>
            <a:tailEnd/>
          </a:ln>
        </p:spPr>
      </p:pic>
      <p:pic>
        <p:nvPicPr>
          <p:cNvPr id="145410" name="Picture 2" descr="C:\Users\hp\Desktop\cht\page0001.jpg"/>
          <p:cNvPicPr>
            <a:picLocks noChangeAspect="1" noChangeArrowheads="1"/>
          </p:cNvPicPr>
          <p:nvPr/>
        </p:nvPicPr>
        <p:blipFill>
          <a:blip r:embed="rId3"/>
          <a:srcRect/>
          <a:stretch>
            <a:fillRect/>
          </a:stretch>
        </p:blipFill>
        <p:spPr bwMode="auto">
          <a:xfrm>
            <a:off x="124694" y="124695"/>
            <a:ext cx="6733305" cy="662940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3" name="Picture 2"/>
          <p:cNvPicPr>
            <a:picLocks noChangeAspect="1" noChangeArrowheads="1"/>
          </p:cNvPicPr>
          <p:nvPr/>
        </p:nvPicPr>
        <p:blipFill>
          <a:blip r:embed="rId2"/>
          <a:srcRect/>
          <a:stretch>
            <a:fillRect/>
          </a:stretch>
        </p:blipFill>
        <p:spPr bwMode="auto">
          <a:xfrm>
            <a:off x="381000" y="228600"/>
            <a:ext cx="2438400" cy="3070225"/>
          </a:xfrm>
          <a:prstGeom prst="rect">
            <a:avLst/>
          </a:prstGeom>
          <a:noFill/>
          <a:ln w="9525">
            <a:noFill/>
            <a:miter lim="800000"/>
            <a:headEnd/>
            <a:tailEnd/>
          </a:ln>
        </p:spPr>
      </p:pic>
      <p:sp>
        <p:nvSpPr>
          <p:cNvPr id="66564" name="TextBox 3"/>
          <p:cNvSpPr txBox="1">
            <a:spLocks noChangeArrowheads="1"/>
          </p:cNvSpPr>
          <p:nvPr/>
        </p:nvSpPr>
        <p:spPr bwMode="auto">
          <a:xfrm>
            <a:off x="2286000" y="152400"/>
            <a:ext cx="3733800" cy="369888"/>
          </a:xfrm>
          <a:prstGeom prst="rect">
            <a:avLst/>
          </a:prstGeom>
          <a:noFill/>
          <a:ln w="9525">
            <a:noFill/>
            <a:miter lim="800000"/>
            <a:headEnd/>
            <a:tailEnd/>
          </a:ln>
        </p:spPr>
        <p:txBody>
          <a:bodyPr>
            <a:spAutoFit/>
          </a:bodyPr>
          <a:lstStyle/>
          <a:p>
            <a:pPr algn="ctr"/>
            <a:r>
              <a:rPr lang="en-US" b="1">
                <a:latin typeface="Calibri" pitchFamily="34" charset="0"/>
              </a:rPr>
              <a:t>Madan Lal</a:t>
            </a:r>
          </a:p>
        </p:txBody>
      </p:sp>
      <p:sp>
        <p:nvSpPr>
          <p:cNvPr id="66565" name="TextBox 6"/>
          <p:cNvSpPr txBox="1">
            <a:spLocks noChangeArrowheads="1"/>
          </p:cNvSpPr>
          <p:nvPr/>
        </p:nvSpPr>
        <p:spPr bwMode="auto">
          <a:xfrm>
            <a:off x="3581400" y="838200"/>
            <a:ext cx="5029200" cy="2462213"/>
          </a:xfrm>
          <a:prstGeom prst="rect">
            <a:avLst/>
          </a:prstGeom>
          <a:noFill/>
          <a:ln w="9525">
            <a:noFill/>
            <a:miter lim="800000"/>
            <a:headEnd/>
            <a:tailEnd/>
          </a:ln>
        </p:spPr>
        <p:txBody>
          <a:bodyPr>
            <a:spAutoFit/>
          </a:bodyPr>
          <a:lstStyle/>
          <a:p>
            <a:pPr algn="just" eaLnBrk="0" hangingPunct="0"/>
            <a:r>
              <a:rPr lang="en-US" sz="1400" i="1">
                <a:latin typeface="Times New Roman" pitchFamily="18" charset="0"/>
                <a:ea typeface="Calibri" pitchFamily="34" charset="0"/>
                <a:cs typeface="Times New Roman" pitchFamily="18" charset="0"/>
              </a:rPr>
              <a:t>Name: Madanlal</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Sex: Male</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Narration period: 2006-09</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Age: 60 years (1950 born)</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Caste: Jatav/Aahirvar (Scheduled Caste)</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Present Occupation: Runs a grocery store</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Family Income: Rs. 6000 a month approx.(    )</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Formal Education: Illiterate</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Family Members: Wife, 2 sons (17,16), 2 daughters (14,12)</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Occupations of other Members: Sons are tailors</a:t>
            </a:r>
            <a:endParaRPr lang="en-US" sz="1400">
              <a:latin typeface="Calibri" pitchFamily="34" charset="0"/>
              <a:ea typeface="Calibri" pitchFamily="34" charset="0"/>
              <a:cs typeface="Times New Roman" pitchFamily="18" charset="0"/>
            </a:endParaRPr>
          </a:p>
          <a:p>
            <a:pPr algn="just" eaLnBrk="0" hangingPunct="0"/>
            <a:r>
              <a:rPr lang="en-US" sz="1400" i="1">
                <a:latin typeface="Times New Roman" pitchFamily="18" charset="0"/>
                <a:ea typeface="Calibri" pitchFamily="34" charset="0"/>
                <a:cs typeface="Times New Roman" pitchFamily="18" charset="0"/>
              </a:rPr>
              <a:t>Chief assets: Television (black and white) and recorder </a:t>
            </a:r>
            <a:endParaRPr lang="en-US" sz="1400">
              <a:latin typeface="Calibri" pitchFamily="34" charset="0"/>
              <a:ea typeface="Calibri" pitchFamily="34" charset="0"/>
              <a:cs typeface="Times New Roman" pitchFamily="18" charset="0"/>
            </a:endParaRPr>
          </a:p>
        </p:txBody>
      </p:sp>
      <p:sp>
        <p:nvSpPr>
          <p:cNvPr id="66566" name="TextBox 7"/>
          <p:cNvSpPr txBox="1">
            <a:spLocks noChangeArrowheads="1"/>
          </p:cNvSpPr>
          <p:nvPr/>
        </p:nvSpPr>
        <p:spPr bwMode="auto">
          <a:xfrm>
            <a:off x="228600" y="3581400"/>
            <a:ext cx="8534400" cy="3000375"/>
          </a:xfrm>
          <a:prstGeom prst="rect">
            <a:avLst/>
          </a:prstGeom>
          <a:noFill/>
          <a:ln w="9525">
            <a:noFill/>
            <a:miter lim="800000"/>
            <a:headEnd/>
            <a:tailEnd/>
          </a:ln>
        </p:spPr>
        <p:txBody>
          <a:bodyPr>
            <a:spAutoFit/>
          </a:bodyPr>
          <a:lstStyle/>
          <a:p>
            <a:pPr>
              <a:lnSpc>
                <a:spcPct val="150000"/>
              </a:lnSpc>
              <a:buFont typeface="Arial" charset="0"/>
              <a:buChar char="•"/>
            </a:pPr>
            <a:r>
              <a:rPr lang="en-US" sz="1400">
                <a:latin typeface="Calibri" pitchFamily="34" charset="0"/>
              </a:rPr>
              <a:t>Madan Lal was dismissed from a Printing Press in 1993 after the owner installed a digital press.</a:t>
            </a:r>
          </a:p>
          <a:p>
            <a:pPr>
              <a:lnSpc>
                <a:spcPct val="150000"/>
              </a:lnSpc>
              <a:buFont typeface="Arial" charset="0"/>
              <a:buChar char="•"/>
            </a:pPr>
            <a:r>
              <a:rPr lang="en-US" sz="1400">
                <a:latin typeface="Calibri" pitchFamily="34" charset="0"/>
              </a:rPr>
              <a:t>He worked as a guard at a cinema hall while sons started tailoring work in Aradhaknagar</a:t>
            </a:r>
          </a:p>
          <a:p>
            <a:pPr>
              <a:lnSpc>
                <a:spcPct val="150000"/>
              </a:lnSpc>
              <a:buFont typeface="Arial" charset="0"/>
              <a:buChar char="•"/>
            </a:pPr>
            <a:r>
              <a:rPr lang="en-US" sz="1400">
                <a:latin typeface="Calibri" pitchFamily="34" charset="0"/>
              </a:rPr>
              <a:t>Has a color TV, cable connection, fridge but no cooler or cycle.</a:t>
            </a:r>
          </a:p>
          <a:p>
            <a:pPr>
              <a:lnSpc>
                <a:spcPct val="150000"/>
              </a:lnSpc>
              <a:buFont typeface="Arial" charset="0"/>
              <a:buChar char="•"/>
            </a:pPr>
            <a:r>
              <a:rPr lang="en-US" sz="1400">
                <a:latin typeface="Calibri" pitchFamily="34" charset="0"/>
              </a:rPr>
              <a:t>Two sons earned about 100 Rs daily in 2011</a:t>
            </a:r>
          </a:p>
          <a:p>
            <a:pPr>
              <a:lnSpc>
                <a:spcPct val="150000"/>
              </a:lnSpc>
              <a:buFont typeface="Arial" charset="0"/>
              <a:buChar char="•"/>
            </a:pPr>
            <a:r>
              <a:rPr lang="en-US" sz="1400">
                <a:latin typeface="Calibri" pitchFamily="34" charset="0"/>
              </a:rPr>
              <a:t>Fell ill and dismissed from 2</a:t>
            </a:r>
            <a:r>
              <a:rPr lang="en-US" sz="1400" baseline="30000">
                <a:latin typeface="Calibri" pitchFamily="34" charset="0"/>
              </a:rPr>
              <a:t>nd</a:t>
            </a:r>
            <a:r>
              <a:rPr lang="en-US" sz="1400">
                <a:latin typeface="Calibri" pitchFamily="34" charset="0"/>
              </a:rPr>
              <a:t> job also and now sells small confectionary outside his dwelling and was earning just Rs.50 daily.</a:t>
            </a:r>
          </a:p>
          <a:p>
            <a:pPr>
              <a:lnSpc>
                <a:spcPct val="150000"/>
              </a:lnSpc>
              <a:buFont typeface="Arial" charset="0"/>
              <a:buChar char="•"/>
            </a:pPr>
            <a:r>
              <a:rPr lang="en-US" sz="1400">
                <a:latin typeface="Calibri" pitchFamily="34" charset="0"/>
              </a:rPr>
              <a:t>Hit badly by inflation in last years which has pushed prices, according to him by at least two times while his income has not risen as two more vendors have appeared in the same street. Son’s income may have improved but they do not help much besides supplying meals.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DSC01317"/>
          <p:cNvPicPr>
            <a:picLocks noChangeAspect="1" noChangeArrowheads="1"/>
          </p:cNvPicPr>
          <p:nvPr/>
        </p:nvPicPr>
        <p:blipFill>
          <a:blip r:embed="rId2" cstate="print"/>
          <a:srcRect/>
          <a:stretch>
            <a:fillRect/>
          </a:stretch>
        </p:blipFill>
        <p:spPr bwMode="auto">
          <a:xfrm>
            <a:off x="533400" y="457200"/>
            <a:ext cx="2057400" cy="1543050"/>
          </a:xfrm>
          <a:prstGeom prst="rect">
            <a:avLst/>
          </a:prstGeom>
          <a:noFill/>
          <a:ln w="9525">
            <a:noFill/>
            <a:miter lim="800000"/>
            <a:headEnd/>
            <a:tailEnd/>
          </a:ln>
        </p:spPr>
      </p:pic>
      <p:sp>
        <p:nvSpPr>
          <p:cNvPr id="64515" name="TextBox 2"/>
          <p:cNvSpPr txBox="1">
            <a:spLocks noChangeArrowheads="1"/>
          </p:cNvSpPr>
          <p:nvPr/>
        </p:nvSpPr>
        <p:spPr bwMode="auto">
          <a:xfrm>
            <a:off x="-1066800" y="152400"/>
            <a:ext cx="6705600" cy="338554"/>
          </a:xfrm>
          <a:prstGeom prst="rect">
            <a:avLst/>
          </a:prstGeom>
          <a:noFill/>
          <a:ln w="9525">
            <a:noFill/>
            <a:miter lim="800000"/>
            <a:headEnd/>
            <a:tailEnd/>
          </a:ln>
        </p:spPr>
        <p:txBody>
          <a:bodyPr>
            <a:spAutoFit/>
          </a:bodyPr>
          <a:lstStyle/>
          <a:p>
            <a:r>
              <a:rPr lang="en-US" sz="1600" dirty="0">
                <a:latin typeface="Calibri" pitchFamily="34" charset="0"/>
              </a:rPr>
              <a:t>                 </a:t>
            </a:r>
            <a:r>
              <a:rPr lang="en-US" sz="1600" dirty="0" smtClean="0">
                <a:latin typeface="Calibri" pitchFamily="34" charset="0"/>
              </a:rPr>
              <a:t>                     </a:t>
            </a:r>
            <a:r>
              <a:rPr lang="en-US" sz="1600" b="1" dirty="0" err="1">
                <a:latin typeface="Calibri" pitchFamily="34" charset="0"/>
              </a:rPr>
              <a:t>Rajender</a:t>
            </a:r>
            <a:r>
              <a:rPr lang="en-US" sz="1600" b="1" dirty="0">
                <a:latin typeface="Calibri" pitchFamily="34" charset="0"/>
              </a:rPr>
              <a:t> Kumar</a:t>
            </a:r>
          </a:p>
        </p:txBody>
      </p:sp>
      <p:sp>
        <p:nvSpPr>
          <p:cNvPr id="64517" name="Rectangle 7"/>
          <p:cNvSpPr>
            <a:spLocks noChangeArrowheads="1"/>
          </p:cNvSpPr>
          <p:nvPr/>
        </p:nvSpPr>
        <p:spPr bwMode="auto">
          <a:xfrm>
            <a:off x="0" y="1981200"/>
            <a:ext cx="4572000" cy="2031325"/>
          </a:xfrm>
          <a:prstGeom prst="rect">
            <a:avLst/>
          </a:prstGeom>
          <a:noFill/>
          <a:ln w="9525">
            <a:noFill/>
            <a:miter lim="800000"/>
            <a:headEnd/>
            <a:tailEnd/>
          </a:ln>
        </p:spPr>
        <p:txBody>
          <a:bodyPr>
            <a:spAutoFit/>
          </a:bodyPr>
          <a:lstStyle/>
          <a:p>
            <a:pPr algn="just" eaLnBrk="0" hangingPunct="0"/>
            <a:r>
              <a:rPr lang="en-US" sz="1050" b="1" i="1" dirty="0">
                <a:latin typeface="Times New Roman" pitchFamily="18" charset="0"/>
                <a:ea typeface="Calibri" pitchFamily="34" charset="0"/>
                <a:cs typeface="Times New Roman" pitchFamily="18" charset="0"/>
              </a:rPr>
              <a:t>Name: </a:t>
            </a:r>
            <a:r>
              <a:rPr lang="en-US" sz="1050" b="1" i="1" dirty="0" err="1">
                <a:latin typeface="Times New Roman" pitchFamily="18" charset="0"/>
                <a:ea typeface="Calibri" pitchFamily="34" charset="0"/>
                <a:cs typeface="Times New Roman" pitchFamily="18" charset="0"/>
              </a:rPr>
              <a:t>Rajendra</a:t>
            </a:r>
            <a:r>
              <a:rPr lang="en-US" sz="1050" b="1" i="1" dirty="0">
                <a:latin typeface="Times New Roman" pitchFamily="18" charset="0"/>
                <a:ea typeface="Calibri" pitchFamily="34" charset="0"/>
                <a:cs typeface="Times New Roman" pitchFamily="18" charset="0"/>
              </a:rPr>
              <a:t> Kumar</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Sex: Male</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Narration Period: 2007-09</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Age: 42 years (1968 born)</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Caste: </a:t>
            </a:r>
            <a:r>
              <a:rPr lang="en-US" sz="1050" b="1" i="1" dirty="0" err="1">
                <a:latin typeface="Times New Roman" pitchFamily="18" charset="0"/>
                <a:ea typeface="Calibri" pitchFamily="34" charset="0"/>
                <a:cs typeface="Times New Roman" pitchFamily="18" charset="0"/>
              </a:rPr>
              <a:t>Jatav</a:t>
            </a:r>
            <a:r>
              <a:rPr lang="en-US" sz="1050" b="1" i="1" dirty="0">
                <a:latin typeface="Times New Roman" pitchFamily="18" charset="0"/>
                <a:ea typeface="Calibri" pitchFamily="34" charset="0"/>
                <a:cs typeface="Times New Roman" pitchFamily="18" charset="0"/>
              </a:rPr>
              <a:t> (Scheduled  Caste)</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Present Occupation: Tailoring</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Family Income: </a:t>
            </a:r>
            <a:r>
              <a:rPr lang="en-US" sz="1050" b="1" i="1" dirty="0" err="1">
                <a:latin typeface="Times New Roman" pitchFamily="18" charset="0"/>
                <a:ea typeface="Calibri" pitchFamily="34" charset="0"/>
                <a:cs typeface="Times New Roman" pitchFamily="18" charset="0"/>
              </a:rPr>
              <a:t>Rs</a:t>
            </a:r>
            <a:r>
              <a:rPr lang="en-US" sz="1050" b="1" i="1" dirty="0">
                <a:latin typeface="Times New Roman" pitchFamily="18" charset="0"/>
                <a:ea typeface="Calibri" pitchFamily="34" charset="0"/>
                <a:cs typeface="Times New Roman" pitchFamily="18" charset="0"/>
              </a:rPr>
              <a:t>. 4,000 per month approx. (2009)</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Formal Education: Till Fifth Standard</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Family Members: Wife, 2 sons; 2 daughters</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Occupations of other Members: Children help in tailoring business</a:t>
            </a:r>
            <a:endParaRPr lang="en-US" sz="1050" dirty="0">
              <a:latin typeface="Calibri" pitchFamily="34" charset="0"/>
              <a:ea typeface="Calibri" pitchFamily="34" charset="0"/>
              <a:cs typeface="Times New Roman" pitchFamily="18" charset="0"/>
            </a:endParaRPr>
          </a:p>
          <a:p>
            <a:pPr algn="just" eaLnBrk="0" hangingPunct="0"/>
            <a:r>
              <a:rPr lang="en-US" sz="1050" b="1" i="1" dirty="0">
                <a:latin typeface="Times New Roman" pitchFamily="18" charset="0"/>
                <a:ea typeface="Calibri" pitchFamily="34" charset="0"/>
                <a:cs typeface="Times New Roman" pitchFamily="18" charset="0"/>
              </a:rPr>
              <a:t>Chief Assets: Television, Fridge and Tailoring shop with sewing machines besides own house in Aradhaknagar.</a:t>
            </a:r>
            <a:endParaRPr lang="en-US" sz="1050" dirty="0">
              <a:latin typeface="Calibri" pitchFamily="34" charset="0"/>
              <a:ea typeface="Calibri" pitchFamily="34" charset="0"/>
              <a:cs typeface="Times New Roman" pitchFamily="18" charset="0"/>
            </a:endParaRPr>
          </a:p>
        </p:txBody>
      </p:sp>
      <p:sp>
        <p:nvSpPr>
          <p:cNvPr id="64518" name="TextBox 8"/>
          <p:cNvSpPr txBox="1">
            <a:spLocks noChangeArrowheads="1"/>
          </p:cNvSpPr>
          <p:nvPr/>
        </p:nvSpPr>
        <p:spPr bwMode="auto">
          <a:xfrm>
            <a:off x="609600" y="3581400"/>
            <a:ext cx="8077200" cy="369888"/>
          </a:xfrm>
          <a:prstGeom prst="rect">
            <a:avLst/>
          </a:prstGeom>
          <a:noFill/>
          <a:ln w="9525">
            <a:noFill/>
            <a:miter lim="800000"/>
            <a:headEnd/>
            <a:tailEnd/>
          </a:ln>
        </p:spPr>
        <p:txBody>
          <a:bodyPr>
            <a:spAutoFit/>
          </a:bodyPr>
          <a:lstStyle/>
          <a:p>
            <a:endParaRPr lang="en-US">
              <a:latin typeface="Calibri" pitchFamily="34" charset="0"/>
            </a:endParaRPr>
          </a:p>
        </p:txBody>
      </p:sp>
      <p:sp>
        <p:nvSpPr>
          <p:cNvPr id="64519" name="Rectangle 10"/>
          <p:cNvSpPr>
            <a:spLocks noChangeArrowheads="1"/>
          </p:cNvSpPr>
          <p:nvPr/>
        </p:nvSpPr>
        <p:spPr bwMode="auto">
          <a:xfrm>
            <a:off x="0" y="3962400"/>
            <a:ext cx="4267200" cy="2677656"/>
          </a:xfrm>
          <a:prstGeom prst="rect">
            <a:avLst/>
          </a:prstGeom>
          <a:noFill/>
          <a:ln w="9525">
            <a:noFill/>
            <a:miter lim="800000"/>
            <a:headEnd/>
            <a:tailEnd/>
          </a:ln>
        </p:spPr>
        <p:txBody>
          <a:bodyPr wrap="square">
            <a:spAutoFit/>
          </a:bodyPr>
          <a:lstStyle/>
          <a:p>
            <a:pPr algn="just" eaLnBrk="0" hangingPunct="0">
              <a:lnSpc>
                <a:spcPct val="150000"/>
              </a:lnSpc>
            </a:pPr>
            <a:r>
              <a:rPr lang="en-US" sz="1200" dirty="0">
                <a:latin typeface="Times New Roman" pitchFamily="18" charset="0"/>
                <a:ea typeface="Calibri" pitchFamily="34" charset="0"/>
                <a:cs typeface="Times New Roman" pitchFamily="18" charset="0"/>
              </a:rPr>
              <a:t>There are times when </a:t>
            </a:r>
            <a:r>
              <a:rPr lang="en-US" sz="1200" dirty="0" err="1">
                <a:latin typeface="Times New Roman" pitchFamily="18" charset="0"/>
                <a:ea typeface="Calibri" pitchFamily="34" charset="0"/>
                <a:cs typeface="Times New Roman" pitchFamily="18" charset="0"/>
              </a:rPr>
              <a:t>Rajendra</a:t>
            </a:r>
            <a:r>
              <a:rPr lang="en-US" sz="1200" dirty="0">
                <a:latin typeface="Times New Roman" pitchFamily="18" charset="0"/>
                <a:ea typeface="Calibri" pitchFamily="34" charset="0"/>
                <a:cs typeface="Times New Roman" pitchFamily="18" charset="0"/>
              </a:rPr>
              <a:t> feels helpless and dejected about the poverty that plagues his family. </a:t>
            </a:r>
            <a:r>
              <a:rPr lang="en-US" sz="1200" dirty="0">
                <a:latin typeface="Calibri" pitchFamily="34" charset="0"/>
                <a:ea typeface="Calibri" pitchFamily="34" charset="0"/>
                <a:cs typeface="Times New Roman" pitchFamily="18" charset="0"/>
              </a:rPr>
              <a:t>“</a:t>
            </a:r>
            <a:r>
              <a:rPr lang="en-US" sz="1200" i="1" dirty="0">
                <a:latin typeface="Times New Roman" pitchFamily="18" charset="0"/>
                <a:ea typeface="Calibri" pitchFamily="34" charset="0"/>
                <a:cs typeface="Times New Roman" pitchFamily="18" charset="0"/>
              </a:rPr>
              <a:t>If the children have to be taken out, then their demands to buy them the things that they want should also be met. Once when I was coming back with my younger son from my sister</a:t>
            </a:r>
            <a:r>
              <a:rPr lang="en-US" sz="1200" i="1" dirty="0">
                <a:latin typeface="Calibri" pitchFamily="34" charset="0"/>
                <a:ea typeface="Calibri" pitchFamily="34" charset="0"/>
                <a:cs typeface="Times New Roman" pitchFamily="18" charset="0"/>
              </a:rPr>
              <a:t>’</a:t>
            </a:r>
            <a:r>
              <a:rPr lang="en-US" sz="1200" i="1" dirty="0">
                <a:latin typeface="Times New Roman" pitchFamily="18" charset="0"/>
                <a:ea typeface="Calibri" pitchFamily="34" charset="0"/>
                <a:cs typeface="Times New Roman" pitchFamily="18" charset="0"/>
              </a:rPr>
              <a:t>s place, he began crying for an umbrella which a vendor was selling at the bus stop. I had little money in my pocket and when I tried to coax him, he refused to listen. Consequently I had to force him back into the bus</a:t>
            </a:r>
            <a:r>
              <a:rPr lang="en-US" sz="1400" i="1" dirty="0">
                <a:latin typeface="Times New Roman" pitchFamily="18" charset="0"/>
                <a:ea typeface="Calibri" pitchFamily="34" charset="0"/>
                <a:cs typeface="Times New Roman" pitchFamily="18" charset="0"/>
              </a:rPr>
              <a:t>. </a:t>
            </a:r>
            <a:r>
              <a:rPr lang="en-US" sz="1100" i="1" dirty="0">
                <a:latin typeface="Times New Roman" pitchFamily="18" charset="0"/>
                <a:ea typeface="Calibri" pitchFamily="34" charset="0"/>
                <a:cs typeface="Times New Roman" pitchFamily="18" charset="0"/>
              </a:rPr>
              <a:t>But I wept silently at my plight.</a:t>
            </a:r>
            <a:r>
              <a:rPr lang="en-US" sz="1100" i="1" dirty="0">
                <a:latin typeface="Calibri" pitchFamily="34" charset="0"/>
                <a:ea typeface="Calibri" pitchFamily="34" charset="0"/>
                <a:cs typeface="Times New Roman" pitchFamily="18" charset="0"/>
              </a:rPr>
              <a:t>”</a:t>
            </a:r>
            <a:r>
              <a:rPr lang="en-US" sz="1100" i="1" dirty="0">
                <a:latin typeface="Times New Roman" pitchFamily="18" charset="0"/>
                <a:ea typeface="Calibri" pitchFamily="34" charset="0"/>
                <a:cs typeface="Times New Roman" pitchFamily="18" charset="0"/>
              </a:rPr>
              <a:t> </a:t>
            </a:r>
            <a:endParaRPr lang="en-US" sz="1100" dirty="0">
              <a:latin typeface="Calibri" pitchFamily="34" charset="0"/>
              <a:ea typeface="Calibri" pitchFamily="34" charset="0"/>
              <a:cs typeface="Times New Roman" pitchFamily="18" charset="0"/>
            </a:endParaRPr>
          </a:p>
        </p:txBody>
      </p:sp>
      <p:pic>
        <p:nvPicPr>
          <p:cNvPr id="94209" name="Picture 1" descr="C:\Users\hp\Desktop\C1\page0001.jpg"/>
          <p:cNvPicPr>
            <a:picLocks noChangeAspect="1" noChangeArrowheads="1"/>
          </p:cNvPicPr>
          <p:nvPr/>
        </p:nvPicPr>
        <p:blipFill>
          <a:blip r:embed="rId3" cstate="print"/>
          <a:srcRect/>
          <a:stretch>
            <a:fillRect/>
          </a:stretch>
        </p:blipFill>
        <p:spPr bwMode="auto">
          <a:xfrm>
            <a:off x="4343400" y="0"/>
            <a:ext cx="4800600" cy="6858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2"/>
          <p:cNvSpPr txBox="1">
            <a:spLocks noChangeArrowheads="1"/>
          </p:cNvSpPr>
          <p:nvPr/>
        </p:nvSpPr>
        <p:spPr bwMode="auto">
          <a:xfrm>
            <a:off x="2743200" y="0"/>
            <a:ext cx="3352800" cy="461963"/>
          </a:xfrm>
          <a:prstGeom prst="rect">
            <a:avLst/>
          </a:prstGeom>
          <a:noFill/>
          <a:ln w="9525">
            <a:noFill/>
            <a:miter lim="800000"/>
            <a:headEnd/>
            <a:tailEnd/>
          </a:ln>
        </p:spPr>
        <p:txBody>
          <a:bodyPr>
            <a:spAutoFit/>
          </a:bodyPr>
          <a:lstStyle/>
          <a:p>
            <a:pPr algn="ctr"/>
            <a:r>
              <a:rPr lang="en-US" sz="2400" b="1" dirty="0" err="1">
                <a:latin typeface="Calibri" pitchFamily="34" charset="0"/>
              </a:rPr>
              <a:t>Parmanand</a:t>
            </a:r>
            <a:endParaRPr lang="en-US" sz="2400" b="1" dirty="0">
              <a:latin typeface="Calibri" pitchFamily="34" charset="0"/>
            </a:endParaRPr>
          </a:p>
        </p:txBody>
      </p:sp>
      <p:sp>
        <p:nvSpPr>
          <p:cNvPr id="43011" name="Rectangle 3"/>
          <p:cNvSpPr>
            <a:spLocks noChangeArrowheads="1"/>
          </p:cNvSpPr>
          <p:nvPr/>
        </p:nvSpPr>
        <p:spPr bwMode="auto">
          <a:xfrm>
            <a:off x="3886200" y="838200"/>
            <a:ext cx="4572000" cy="369888"/>
          </a:xfrm>
          <a:prstGeom prst="rect">
            <a:avLst/>
          </a:prstGeom>
          <a:noFill/>
          <a:ln w="9525">
            <a:noFill/>
            <a:miter lim="800000"/>
            <a:headEnd/>
            <a:tailEnd/>
          </a:ln>
        </p:spPr>
        <p:txBody>
          <a:bodyPr>
            <a:spAutoFit/>
          </a:bodyPr>
          <a:lstStyle/>
          <a:p>
            <a:endParaRPr lang="en-US">
              <a:latin typeface="Calibri" pitchFamily="34" charset="0"/>
            </a:endParaRPr>
          </a:p>
        </p:txBody>
      </p:sp>
      <p:pic>
        <p:nvPicPr>
          <p:cNvPr id="43012" name="Picture 2"/>
          <p:cNvPicPr>
            <a:picLocks noChangeAspect="1" noChangeArrowheads="1"/>
          </p:cNvPicPr>
          <p:nvPr/>
        </p:nvPicPr>
        <p:blipFill>
          <a:blip r:embed="rId2"/>
          <a:srcRect/>
          <a:stretch>
            <a:fillRect/>
          </a:stretch>
        </p:blipFill>
        <p:spPr bwMode="auto">
          <a:xfrm>
            <a:off x="381000" y="609600"/>
            <a:ext cx="3819525" cy="2681288"/>
          </a:xfrm>
          <a:prstGeom prst="rect">
            <a:avLst/>
          </a:prstGeom>
          <a:noFill/>
          <a:ln w="9525">
            <a:noFill/>
            <a:miter lim="800000"/>
            <a:headEnd/>
            <a:tailEnd/>
          </a:ln>
        </p:spPr>
      </p:pic>
      <p:sp>
        <p:nvSpPr>
          <p:cNvPr id="43013" name="Rectangle 5"/>
          <p:cNvSpPr>
            <a:spLocks noChangeArrowheads="1"/>
          </p:cNvSpPr>
          <p:nvPr/>
        </p:nvSpPr>
        <p:spPr bwMode="auto">
          <a:xfrm>
            <a:off x="4038600" y="533400"/>
            <a:ext cx="5105400" cy="2862263"/>
          </a:xfrm>
          <a:prstGeom prst="rect">
            <a:avLst/>
          </a:prstGeom>
          <a:noFill/>
          <a:ln w="9525">
            <a:noFill/>
            <a:miter lim="800000"/>
            <a:headEnd/>
            <a:tailEnd/>
          </a:ln>
        </p:spPr>
        <p:txBody>
          <a:bodyPr>
            <a:spAutoFit/>
          </a:bodyPr>
          <a:lstStyle/>
          <a:p>
            <a:pPr indent="457200" eaLnBrk="0" hangingPunct="0"/>
            <a:r>
              <a:rPr lang="en-US" sz="1200" dirty="0">
                <a:latin typeface="Times New Roman" pitchFamily="18" charset="0"/>
                <a:ea typeface="Calibri" pitchFamily="34" charset="0"/>
                <a:cs typeface="Times New Roman" pitchFamily="18" charset="0"/>
              </a:rPr>
              <a:t>Name: </a:t>
            </a:r>
            <a:r>
              <a:rPr lang="en-US" sz="1200" b="1" dirty="0" err="1">
                <a:latin typeface="Times New Roman" pitchFamily="18" charset="0"/>
                <a:ea typeface="Calibri" pitchFamily="34" charset="0"/>
                <a:cs typeface="Times New Roman" pitchFamily="18" charset="0"/>
              </a:rPr>
              <a:t>Parmanand</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Age: 93 Years (1917 born)</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Occupation: Tenant farmer, construction worker and </a:t>
            </a:r>
            <a:r>
              <a:rPr lang="en-US" sz="1200" dirty="0" err="1">
                <a:latin typeface="Times New Roman" pitchFamily="18" charset="0"/>
                <a:ea typeface="Calibri" pitchFamily="34" charset="0"/>
                <a:cs typeface="Times New Roman" pitchFamily="18" charset="0"/>
              </a:rPr>
              <a:t>Purohit</a:t>
            </a:r>
            <a:r>
              <a:rPr lang="en-US" sz="1200" dirty="0">
                <a:latin typeface="Times New Roman" pitchFamily="18" charset="0"/>
                <a:ea typeface="Calibri" pitchFamily="34" charset="0"/>
                <a:cs typeface="Times New Roman" pitchFamily="18" charset="0"/>
              </a:rPr>
              <a:t> (Priest) as</a:t>
            </a:r>
          </a:p>
          <a:p>
            <a:pPr indent="457200" eaLnBrk="0" hangingPunct="0"/>
            <a:r>
              <a:rPr lang="en-US" sz="1200" dirty="0">
                <a:latin typeface="Times New Roman" pitchFamily="18" charset="0"/>
                <a:ea typeface="Calibri" pitchFamily="34" charset="0"/>
                <a:cs typeface="Times New Roman" pitchFamily="18" charset="0"/>
              </a:rPr>
              <a:t> well as village </a:t>
            </a:r>
            <a:r>
              <a:rPr lang="en-US" sz="1200" dirty="0" err="1">
                <a:latin typeface="Times New Roman" pitchFamily="18" charset="0"/>
                <a:ea typeface="Calibri" pitchFamily="34" charset="0"/>
                <a:cs typeface="Times New Roman" pitchFamily="18" charset="0"/>
              </a:rPr>
              <a:t>Pradhan</a:t>
            </a:r>
            <a:r>
              <a:rPr lang="en-US" sz="1200" dirty="0">
                <a:latin typeface="Times New Roman" pitchFamily="18" charset="0"/>
                <a:ea typeface="Calibri" pitchFamily="34" charset="0"/>
                <a:cs typeface="Times New Roman" pitchFamily="18" charset="0"/>
              </a:rPr>
              <a:t> in late middle age.</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Caste: </a:t>
            </a:r>
            <a:r>
              <a:rPr lang="en-US" sz="1200" dirty="0" err="1">
                <a:latin typeface="Times New Roman" pitchFamily="18" charset="0"/>
                <a:ea typeface="Calibri" pitchFamily="34" charset="0"/>
                <a:cs typeface="Times New Roman" pitchFamily="18" charset="0"/>
              </a:rPr>
              <a:t>Jatav</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Monthly Income: Now supported by grandson who runs a grocery shop; </a:t>
            </a:r>
          </a:p>
          <a:p>
            <a:pPr indent="457200" eaLnBrk="0" hangingPunct="0"/>
            <a:r>
              <a:rPr lang="en-US" sz="1200" dirty="0">
                <a:latin typeface="Times New Roman" pitchFamily="18" charset="0"/>
                <a:ea typeface="Calibri" pitchFamily="34" charset="0"/>
                <a:cs typeface="Times New Roman" pitchFamily="18" charset="0"/>
              </a:rPr>
              <a:t>Had worked as farm </a:t>
            </a:r>
            <a:r>
              <a:rPr lang="en-US" sz="1200" dirty="0" err="1">
                <a:latin typeface="Times New Roman" pitchFamily="18" charset="0"/>
                <a:ea typeface="Calibri" pitchFamily="34" charset="0"/>
                <a:cs typeface="Times New Roman" pitchFamily="18" charset="0"/>
              </a:rPr>
              <a:t>labourer</a:t>
            </a:r>
            <a:r>
              <a:rPr lang="en-US" sz="1200" dirty="0">
                <a:latin typeface="Times New Roman" pitchFamily="18" charset="0"/>
                <a:ea typeface="Calibri" pitchFamily="34" charset="0"/>
                <a:cs typeface="Times New Roman" pitchFamily="18" charset="0"/>
              </a:rPr>
              <a:t> for just Rs. seven per month in the 1930s.</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Formal Education: </a:t>
            </a:r>
            <a:r>
              <a:rPr lang="en-US" sz="1200" dirty="0">
                <a:latin typeface="Calibri" pitchFamily="34" charset="0"/>
                <a:ea typeface="Calibri" pitchFamily="34" charset="0"/>
                <a:cs typeface="Times New Roman" pitchFamily="18" charset="0"/>
              </a:rPr>
              <a:t>‘</a:t>
            </a:r>
            <a:r>
              <a:rPr lang="en-US" sz="1200" dirty="0">
                <a:latin typeface="Times New Roman" pitchFamily="18" charset="0"/>
                <a:ea typeface="Calibri" pitchFamily="34" charset="0"/>
                <a:cs typeface="Times New Roman" pitchFamily="18" charset="0"/>
              </a:rPr>
              <a:t>Be</a:t>
            </a:r>
            <a:r>
              <a:rPr lang="en-US" sz="1200" dirty="0">
                <a:latin typeface="Calibri" pitchFamily="34" charset="0"/>
                <a:ea typeface="Calibri" pitchFamily="34" charset="0"/>
                <a:cs typeface="Times New Roman" pitchFamily="18" charset="0"/>
              </a:rPr>
              <a:t>’</a:t>
            </a:r>
            <a:r>
              <a:rPr lang="en-US" sz="1200" dirty="0">
                <a:latin typeface="Times New Roman" pitchFamily="18" charset="0"/>
                <a:ea typeface="Calibri" pitchFamily="34" charset="0"/>
                <a:cs typeface="Times New Roman" pitchFamily="18" charset="0"/>
              </a:rPr>
              <a:t> (class III in village </a:t>
            </a:r>
            <a:r>
              <a:rPr lang="en-US" sz="1200" dirty="0" err="1">
                <a:latin typeface="Times New Roman" pitchFamily="18" charset="0"/>
                <a:ea typeface="Calibri" pitchFamily="34" charset="0"/>
                <a:cs typeface="Times New Roman" pitchFamily="18" charset="0"/>
              </a:rPr>
              <a:t>madarsa</a:t>
            </a:r>
            <a:r>
              <a:rPr lang="en-US" sz="1200" dirty="0">
                <a:latin typeface="Times New Roman" pitchFamily="18" charset="0"/>
                <a:ea typeface="Calibri" pitchFamily="34" charset="0"/>
                <a:cs typeface="Times New Roman" pitchFamily="18" charset="0"/>
              </a:rPr>
              <a:t> after </a:t>
            </a:r>
            <a:r>
              <a:rPr lang="en-US" sz="1200" dirty="0" err="1">
                <a:latin typeface="Times New Roman" pitchFamily="18" charset="0"/>
                <a:ea typeface="Calibri" pitchFamily="34" charset="0"/>
                <a:cs typeface="Times New Roman" pitchFamily="18" charset="0"/>
              </a:rPr>
              <a:t>Alif</a:t>
            </a:r>
            <a:r>
              <a:rPr lang="en-US" sz="1200" dirty="0">
                <a:latin typeface="Times New Roman" pitchFamily="18" charset="0"/>
                <a:ea typeface="Calibri" pitchFamily="34" charset="0"/>
                <a:cs typeface="Times New Roman" pitchFamily="18" charset="0"/>
              </a:rPr>
              <a:t> (class I)</a:t>
            </a:r>
          </a:p>
          <a:p>
            <a:pPr indent="457200" eaLnBrk="0" hangingPunct="0"/>
            <a:r>
              <a:rPr lang="en-US" sz="1200" dirty="0">
                <a:latin typeface="Times New Roman" pitchFamily="18" charset="0"/>
                <a:ea typeface="Calibri" pitchFamily="34" charset="0"/>
                <a:cs typeface="Times New Roman" pitchFamily="18" charset="0"/>
              </a:rPr>
              <a:t>And </a:t>
            </a:r>
            <a:r>
              <a:rPr lang="en-US" sz="1200" dirty="0" err="1">
                <a:latin typeface="Times New Roman" pitchFamily="18" charset="0"/>
                <a:ea typeface="Calibri" pitchFamily="34" charset="0"/>
                <a:cs typeface="Times New Roman" pitchFamily="18" charset="0"/>
              </a:rPr>
              <a:t>Avval</a:t>
            </a:r>
            <a:r>
              <a:rPr lang="en-US" sz="1200" dirty="0">
                <a:latin typeface="Times New Roman" pitchFamily="18" charset="0"/>
                <a:ea typeface="Calibri" pitchFamily="34" charset="0"/>
                <a:cs typeface="Times New Roman" pitchFamily="18" charset="0"/>
              </a:rPr>
              <a:t> </a:t>
            </a:r>
            <a:r>
              <a:rPr lang="en-US" sz="1200" dirty="0" err="1">
                <a:latin typeface="Times New Roman" pitchFamily="18" charset="0"/>
                <a:ea typeface="Calibri" pitchFamily="34" charset="0"/>
                <a:cs typeface="Times New Roman" pitchFamily="18" charset="0"/>
              </a:rPr>
              <a:t>Alif</a:t>
            </a:r>
            <a:r>
              <a:rPr lang="en-US" sz="1200" dirty="0">
                <a:latin typeface="Times New Roman" pitchFamily="18" charset="0"/>
                <a:ea typeface="Calibri" pitchFamily="34" charset="0"/>
                <a:cs typeface="Times New Roman" pitchFamily="18" charset="0"/>
              </a:rPr>
              <a:t> (class II)</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Family Members: Widower with four sons and two daughters. Now </a:t>
            </a:r>
          </a:p>
          <a:p>
            <a:pPr indent="457200" eaLnBrk="0" hangingPunct="0"/>
            <a:r>
              <a:rPr lang="en-US" sz="1200" dirty="0">
                <a:latin typeface="Times New Roman" pitchFamily="18" charset="0"/>
                <a:ea typeface="Calibri" pitchFamily="34" charset="0"/>
                <a:cs typeface="Times New Roman" pitchFamily="18" charset="0"/>
              </a:rPr>
              <a:t>looked after by grandsons. Two of the sons work in the Municipal</a:t>
            </a:r>
          </a:p>
          <a:p>
            <a:pPr indent="457200" eaLnBrk="0" hangingPunct="0"/>
            <a:r>
              <a:rPr lang="en-US" sz="1200" dirty="0">
                <a:latin typeface="Times New Roman" pitchFamily="18" charset="0"/>
                <a:ea typeface="Calibri" pitchFamily="34" charset="0"/>
                <a:cs typeface="Times New Roman" pitchFamily="18" charset="0"/>
              </a:rPr>
              <a:t>Corporation of Meerut but live separately.</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Chief Assets: Living with grandson who has two shops and three </a:t>
            </a:r>
            <a:r>
              <a:rPr lang="en-US" sz="1200" dirty="0" err="1">
                <a:latin typeface="Times New Roman" pitchFamily="18" charset="0"/>
                <a:ea typeface="Calibri" pitchFamily="34" charset="0"/>
                <a:cs typeface="Times New Roman" pitchFamily="18" charset="0"/>
              </a:rPr>
              <a:t>bigha</a:t>
            </a:r>
            <a:r>
              <a:rPr lang="en-US" sz="1200" dirty="0">
                <a:latin typeface="Times New Roman" pitchFamily="18" charset="0"/>
                <a:ea typeface="Calibri" pitchFamily="34" charset="0"/>
                <a:cs typeface="Times New Roman" pitchFamily="18" charset="0"/>
              </a:rPr>
              <a:t> </a:t>
            </a:r>
          </a:p>
          <a:p>
            <a:pPr indent="457200" eaLnBrk="0" hangingPunct="0"/>
            <a:r>
              <a:rPr lang="en-US" sz="1200" dirty="0">
                <a:latin typeface="Times New Roman" pitchFamily="18" charset="0"/>
                <a:ea typeface="Calibri" pitchFamily="34" charset="0"/>
                <a:cs typeface="Times New Roman" pitchFamily="18" charset="0"/>
              </a:rPr>
              <a:t>land.</a:t>
            </a:r>
            <a:endParaRPr lang="en-US" sz="1200" dirty="0">
              <a:latin typeface="Calibri" pitchFamily="34" charset="0"/>
              <a:ea typeface="Calibri" pitchFamily="34" charset="0"/>
              <a:cs typeface="Times New Roman" pitchFamily="18" charset="0"/>
            </a:endParaRPr>
          </a:p>
          <a:p>
            <a:pPr indent="457200" eaLnBrk="0" hangingPunct="0"/>
            <a:r>
              <a:rPr lang="en-US" sz="1200" dirty="0">
                <a:latin typeface="Times New Roman" pitchFamily="18" charset="0"/>
                <a:ea typeface="Calibri" pitchFamily="34" charset="0"/>
                <a:cs typeface="Times New Roman" pitchFamily="18" charset="0"/>
              </a:rPr>
              <a:t>Narration Period: 2010</a:t>
            </a:r>
            <a:endParaRPr lang="en-US" sz="1200" dirty="0">
              <a:latin typeface="Calibri" pitchFamily="34" charset="0"/>
              <a:ea typeface="Calibri" pitchFamily="34" charset="0"/>
              <a:cs typeface="Times New Roman" pitchFamily="18" charset="0"/>
            </a:endParaRPr>
          </a:p>
        </p:txBody>
      </p:sp>
      <p:sp>
        <p:nvSpPr>
          <p:cNvPr id="7" name="TextBox 6"/>
          <p:cNvSpPr txBox="1"/>
          <p:nvPr/>
        </p:nvSpPr>
        <p:spPr>
          <a:xfrm>
            <a:off x="609600" y="3276600"/>
            <a:ext cx="7848600" cy="3816350"/>
          </a:xfrm>
          <a:prstGeom prst="rect">
            <a:avLst/>
          </a:prstGeom>
          <a:noFill/>
        </p:spPr>
        <p:txBody>
          <a:bodyPr>
            <a:spAutoFit/>
          </a:bodyPr>
          <a:lstStyle/>
          <a:p>
            <a:pPr indent="457200" algn="just" eaLnBrk="0" fontAlgn="auto" hangingPunct="0">
              <a:lnSpc>
                <a:spcPct val="150000"/>
              </a:lnSpc>
              <a:spcBef>
                <a:spcPts val="0"/>
              </a:spcBef>
              <a:spcAft>
                <a:spcPts val="0"/>
              </a:spcAft>
              <a:defRPr/>
            </a:pPr>
            <a:r>
              <a:rPr lang="en-US" sz="1400" b="1" i="1" dirty="0">
                <a:latin typeface="+mj-lt"/>
                <a:ea typeface="Calibri" pitchFamily="34" charset="0"/>
                <a:cs typeface="Times New Roman" pitchFamily="18" charset="0"/>
              </a:rPr>
              <a:t>A Special Recollection</a:t>
            </a:r>
          </a:p>
          <a:p>
            <a:pPr indent="457200" algn="just" eaLnBrk="0" fontAlgn="auto" hangingPunct="0">
              <a:lnSpc>
                <a:spcPct val="150000"/>
              </a:lnSpc>
              <a:spcBef>
                <a:spcPts val="0"/>
              </a:spcBef>
              <a:spcAft>
                <a:spcPts val="0"/>
              </a:spcAft>
              <a:defRPr/>
            </a:pPr>
            <a:r>
              <a:rPr lang="en-US" sz="1400" dirty="0">
                <a:latin typeface="+mj-lt"/>
                <a:ea typeface="Calibri" pitchFamily="34" charset="0"/>
                <a:cs typeface="Times New Roman" pitchFamily="18" charset="0"/>
              </a:rPr>
              <a:t>My parents were ‘</a:t>
            </a:r>
            <a:r>
              <a:rPr lang="en-US" sz="1400" dirty="0" err="1">
                <a:latin typeface="+mj-lt"/>
                <a:ea typeface="Calibri" pitchFamily="34" charset="0"/>
                <a:cs typeface="Times New Roman" pitchFamily="18" charset="0"/>
              </a:rPr>
              <a:t>kashtkars</a:t>
            </a:r>
            <a:r>
              <a:rPr lang="en-US" sz="1400" dirty="0">
                <a:latin typeface="+mj-lt"/>
                <a:ea typeface="Calibri" pitchFamily="34" charset="0"/>
                <a:cs typeface="Times New Roman" pitchFamily="18" charset="0"/>
              </a:rPr>
              <a:t>’ (tenant farmers) of </a:t>
            </a:r>
            <a:r>
              <a:rPr lang="en-US" sz="1400" dirty="0" err="1">
                <a:latin typeface="+mj-lt"/>
                <a:ea typeface="Calibri" pitchFamily="34" charset="0"/>
                <a:cs typeface="Times New Roman" pitchFamily="18" charset="0"/>
              </a:rPr>
              <a:t>Chaudhry</a:t>
            </a:r>
            <a:r>
              <a:rPr lang="en-US" sz="1400" dirty="0">
                <a:latin typeface="+mj-lt"/>
                <a:ea typeface="Calibri" pitchFamily="34" charset="0"/>
                <a:cs typeface="Times New Roman" pitchFamily="18" charset="0"/>
              </a:rPr>
              <a:t> </a:t>
            </a:r>
            <a:r>
              <a:rPr lang="en-US" sz="1400" dirty="0" err="1">
                <a:latin typeface="+mj-lt"/>
                <a:ea typeface="Calibri" pitchFamily="34" charset="0"/>
                <a:cs typeface="Times New Roman" pitchFamily="18" charset="0"/>
              </a:rPr>
              <a:t>Richpal</a:t>
            </a:r>
            <a:r>
              <a:rPr lang="en-US" sz="1400" dirty="0">
                <a:latin typeface="+mj-lt"/>
                <a:ea typeface="Calibri" pitchFamily="34" charset="0"/>
                <a:cs typeface="Times New Roman" pitchFamily="18" charset="0"/>
              </a:rPr>
              <a:t> </a:t>
            </a:r>
            <a:r>
              <a:rPr lang="en-US" sz="1400" dirty="0" err="1">
                <a:latin typeface="+mj-lt"/>
                <a:ea typeface="Calibri" pitchFamily="34" charset="0"/>
                <a:cs typeface="Times New Roman" pitchFamily="18" charset="0"/>
              </a:rPr>
              <a:t>Tyagi</a:t>
            </a:r>
            <a:r>
              <a:rPr lang="en-US" sz="1400" dirty="0">
                <a:latin typeface="+mj-lt"/>
                <a:ea typeface="Calibri" pitchFamily="34" charset="0"/>
                <a:cs typeface="Times New Roman" pitchFamily="18" charset="0"/>
              </a:rPr>
              <a:t> of village </a:t>
            </a:r>
            <a:r>
              <a:rPr lang="en-US" sz="1400" dirty="0" err="1">
                <a:latin typeface="+mj-lt"/>
                <a:ea typeface="Calibri" pitchFamily="34" charset="0"/>
                <a:cs typeface="Times New Roman" pitchFamily="18" charset="0"/>
              </a:rPr>
              <a:t>Wazeelpur</a:t>
            </a:r>
            <a:r>
              <a:rPr lang="en-US" sz="1400" dirty="0">
                <a:latin typeface="+mj-lt"/>
                <a:ea typeface="Calibri" pitchFamily="34" charset="0"/>
                <a:cs typeface="Times New Roman" pitchFamily="18" charset="0"/>
              </a:rPr>
              <a:t>. After independence, he wanted to dispose his surplus land and forcibly took our rented field on which we had worked for generations by claiming that dues had not been paid for four years. It was a lie. Annual rent in those days was Rs. ten per acre and we had paid till the year before. He was a powerful man and we could not resist his exploitation. </a:t>
            </a:r>
            <a:r>
              <a:rPr lang="en-IN" sz="1400" dirty="0">
                <a:latin typeface="+mj-lt"/>
                <a:cs typeface="+mn-cs"/>
              </a:rPr>
              <a:t>He had the support of </a:t>
            </a:r>
            <a:r>
              <a:rPr lang="en-IN" sz="1400" dirty="0" err="1">
                <a:latin typeface="+mj-lt"/>
                <a:cs typeface="+mn-cs"/>
              </a:rPr>
              <a:t>Tyagis</a:t>
            </a:r>
            <a:r>
              <a:rPr lang="en-IN" sz="1400" dirty="0">
                <a:latin typeface="+mj-lt"/>
                <a:cs typeface="+mn-cs"/>
              </a:rPr>
              <a:t> of the village and the </a:t>
            </a:r>
            <a:r>
              <a:rPr lang="en-IN" sz="1400" dirty="0" err="1">
                <a:latin typeface="+mj-lt"/>
                <a:cs typeface="+mn-cs"/>
              </a:rPr>
              <a:t>patwari</a:t>
            </a:r>
            <a:r>
              <a:rPr lang="en-IN" sz="1400" dirty="0">
                <a:latin typeface="+mj-lt"/>
                <a:cs typeface="+mn-cs"/>
              </a:rPr>
              <a:t> (accountant) was also helping them. They did not allow us to even use the village commons (jungle) for collecting grass or branches for several years. As a result, our family had to </a:t>
            </a:r>
            <a:r>
              <a:rPr lang="en-IN" sz="1400" dirty="0" err="1">
                <a:latin typeface="+mj-lt"/>
                <a:cs typeface="+mn-cs"/>
              </a:rPr>
              <a:t>labor</a:t>
            </a:r>
            <a:r>
              <a:rPr lang="en-IN" sz="1400" dirty="0">
                <a:latin typeface="+mj-lt"/>
                <a:cs typeface="+mn-cs"/>
              </a:rPr>
              <a:t> daily on others’ fields to survive. Wages in 1950 were Rs. sixteen per month on farms and rupees thirty in the city. But very few paid the labourers in cash. Most farmers just gave a little food for bare survival; some chapattis usually and </a:t>
            </a:r>
            <a:r>
              <a:rPr lang="en-IN" sz="1400" dirty="0" err="1">
                <a:latin typeface="+mj-lt"/>
                <a:cs typeface="+mn-cs"/>
              </a:rPr>
              <a:t>upto</a:t>
            </a:r>
            <a:r>
              <a:rPr lang="en-IN" sz="1400" dirty="0">
                <a:latin typeface="+mj-lt"/>
                <a:cs typeface="+mn-cs"/>
              </a:rPr>
              <a:t> four kilos of wheat or barley for full day’s </a:t>
            </a:r>
            <a:r>
              <a:rPr lang="en-IN" sz="1400" dirty="0" err="1">
                <a:latin typeface="+mj-lt"/>
                <a:cs typeface="+mn-cs"/>
              </a:rPr>
              <a:t>labor</a:t>
            </a:r>
            <a:r>
              <a:rPr lang="en-IN" sz="1400" dirty="0">
                <a:latin typeface="+mj-lt"/>
                <a:cs typeface="+mn-cs"/>
              </a:rPr>
              <a:t>. </a:t>
            </a:r>
            <a:endParaRPr lang="en-US" sz="1400" dirty="0">
              <a:latin typeface="+mj-lt"/>
              <a:cs typeface="+mn-cs"/>
            </a:endParaRPr>
          </a:p>
          <a:p>
            <a:pPr indent="457200" algn="just" eaLnBrk="0" fontAlgn="auto" hangingPunct="0">
              <a:spcBef>
                <a:spcPts val="0"/>
              </a:spcBef>
              <a:spcAft>
                <a:spcPts val="0"/>
              </a:spcAft>
              <a:defRPr/>
            </a:pPr>
            <a:endParaRPr lang="en-US" sz="1100" dirty="0">
              <a:latin typeface="Arial" pitchFamily="34" charset="0"/>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p:cNvPicPr>
            <a:picLocks noChangeAspect="1" noChangeArrowheads="1"/>
          </p:cNvPicPr>
          <p:nvPr/>
        </p:nvPicPr>
        <p:blipFill>
          <a:blip r:embed="rId2"/>
          <a:srcRect/>
          <a:stretch>
            <a:fillRect/>
          </a:stretch>
        </p:blipFill>
        <p:spPr bwMode="auto">
          <a:xfrm>
            <a:off x="457200" y="762000"/>
            <a:ext cx="3200400" cy="3265488"/>
          </a:xfrm>
          <a:prstGeom prst="rect">
            <a:avLst/>
          </a:prstGeom>
          <a:noFill/>
          <a:ln w="9525">
            <a:noFill/>
            <a:miter lim="800000"/>
            <a:headEnd/>
            <a:tailEnd/>
          </a:ln>
        </p:spPr>
      </p:pic>
      <p:sp>
        <p:nvSpPr>
          <p:cNvPr id="44036" name="TextBox 3"/>
          <p:cNvSpPr txBox="1">
            <a:spLocks noChangeArrowheads="1"/>
          </p:cNvSpPr>
          <p:nvPr/>
        </p:nvSpPr>
        <p:spPr bwMode="auto">
          <a:xfrm>
            <a:off x="2286000" y="228600"/>
            <a:ext cx="4343400" cy="381000"/>
          </a:xfrm>
          <a:prstGeom prst="rect">
            <a:avLst/>
          </a:prstGeom>
          <a:noFill/>
          <a:ln w="9525">
            <a:noFill/>
            <a:miter lim="800000"/>
            <a:headEnd/>
            <a:tailEnd/>
          </a:ln>
        </p:spPr>
        <p:txBody>
          <a:bodyPr>
            <a:spAutoFit/>
          </a:bodyPr>
          <a:lstStyle/>
          <a:p>
            <a:pPr algn="ctr"/>
            <a:r>
              <a:rPr lang="en-US" b="1">
                <a:latin typeface="Calibri" pitchFamily="34" charset="0"/>
              </a:rPr>
              <a:t>Mangteram</a:t>
            </a:r>
          </a:p>
        </p:txBody>
      </p:sp>
      <p:sp>
        <p:nvSpPr>
          <p:cNvPr id="44037" name="Rectangle 6"/>
          <p:cNvSpPr>
            <a:spLocks noChangeArrowheads="1"/>
          </p:cNvSpPr>
          <p:nvPr/>
        </p:nvSpPr>
        <p:spPr bwMode="auto">
          <a:xfrm>
            <a:off x="4648200" y="1524000"/>
            <a:ext cx="220663" cy="1046163"/>
          </a:xfrm>
          <a:prstGeom prst="rect">
            <a:avLst/>
          </a:prstGeom>
          <a:noFill/>
          <a:ln w="9525">
            <a:noFill/>
            <a:miter lim="800000"/>
            <a:headEnd/>
            <a:tailEnd/>
          </a:ln>
        </p:spPr>
        <p:txBody>
          <a:bodyPr wrap="none" anchor="ctr">
            <a:spAutoFit/>
          </a:bodyPr>
          <a:lstStyle/>
          <a:p>
            <a:pPr eaLnBrk="0" hangingPunct="0"/>
            <a:endParaRPr lang="en-US" sz="1100" b="1">
              <a:latin typeface="Times New Roman" pitchFamily="18" charset="0"/>
              <a:ea typeface="Calibri" pitchFamily="34" charset="0"/>
              <a:cs typeface="Times New Roman" pitchFamily="18" charset="0"/>
            </a:endParaRPr>
          </a:p>
          <a:p>
            <a:pPr eaLnBrk="0" hangingPunct="0"/>
            <a:endParaRPr lang="en-US" sz="1100" b="1">
              <a:latin typeface="Times New Roman" pitchFamily="18" charset="0"/>
              <a:ea typeface="Calibri" pitchFamily="34" charset="0"/>
              <a:cs typeface="Times New Roman" pitchFamily="18" charset="0"/>
            </a:endParaRPr>
          </a:p>
          <a:p>
            <a:pPr eaLnBrk="0" hangingPunct="0"/>
            <a:endParaRPr lang="en-US" sz="1100" b="1">
              <a:latin typeface="Times New Roman" pitchFamily="18" charset="0"/>
              <a:ea typeface="Calibri" pitchFamily="34" charset="0"/>
              <a:cs typeface="Times New Roman" pitchFamily="18" charset="0"/>
            </a:endParaRPr>
          </a:p>
          <a:p>
            <a:pPr eaLnBrk="0" hangingPunct="0"/>
            <a:r>
              <a:rPr lang="en-US" sz="1100">
                <a:latin typeface="Times New Roman" pitchFamily="18" charset="0"/>
                <a:ea typeface="Calibri" pitchFamily="34" charset="0"/>
                <a:cs typeface="Times New Roman" pitchFamily="18" charset="0"/>
              </a:rPr>
              <a:t> </a:t>
            </a:r>
            <a:endParaRPr lang="en-US" sz="1100">
              <a:latin typeface="Calibri" pitchFamily="34" charset="0"/>
              <a:ea typeface="Calibri" pitchFamily="34" charset="0"/>
              <a:cs typeface="Times New Roman" pitchFamily="18" charset="0"/>
            </a:endParaRPr>
          </a:p>
          <a:p>
            <a:pPr eaLnBrk="0" hangingPunct="0"/>
            <a:endParaRPr lang="en-US">
              <a:latin typeface="Calibri" pitchFamily="34" charset="0"/>
              <a:ea typeface="Calibri" pitchFamily="34" charset="0"/>
              <a:cs typeface="Times New Roman" pitchFamily="18" charset="0"/>
            </a:endParaRPr>
          </a:p>
        </p:txBody>
      </p:sp>
      <p:sp>
        <p:nvSpPr>
          <p:cNvPr id="44038" name="Rectangle 8"/>
          <p:cNvSpPr>
            <a:spLocks noChangeArrowheads="1"/>
          </p:cNvSpPr>
          <p:nvPr/>
        </p:nvSpPr>
        <p:spPr bwMode="auto">
          <a:xfrm>
            <a:off x="4419600" y="762000"/>
            <a:ext cx="4572000" cy="2632075"/>
          </a:xfrm>
          <a:prstGeom prst="rect">
            <a:avLst/>
          </a:prstGeom>
          <a:noFill/>
          <a:ln w="9525">
            <a:noFill/>
            <a:miter lim="800000"/>
            <a:headEnd/>
            <a:tailEnd/>
          </a:ln>
        </p:spPr>
        <p:txBody>
          <a:bodyPr>
            <a:spAutoFit/>
          </a:bodyPr>
          <a:lstStyle/>
          <a:p>
            <a:pPr eaLnBrk="0" hangingPunct="0">
              <a:lnSpc>
                <a:spcPct val="150000"/>
              </a:lnSpc>
            </a:pPr>
            <a:r>
              <a:rPr lang="en-US" sz="1100" b="1" i="1">
                <a:latin typeface="Calibri" pitchFamily="34" charset="0"/>
              </a:rPr>
              <a:t>Name:</a:t>
            </a:r>
            <a:r>
              <a:rPr lang="en-US" sz="1100" i="1">
                <a:latin typeface="Calibri" pitchFamily="34" charset="0"/>
              </a:rPr>
              <a:t> Mangte Ram</a:t>
            </a:r>
          </a:p>
          <a:p>
            <a:pPr eaLnBrk="0" hangingPunct="0">
              <a:lnSpc>
                <a:spcPct val="150000"/>
              </a:lnSpc>
            </a:pPr>
            <a:r>
              <a:rPr lang="en-US" sz="1100" b="1" i="1">
                <a:latin typeface="Calibri" pitchFamily="34" charset="0"/>
              </a:rPr>
              <a:t>Sex:</a:t>
            </a:r>
            <a:r>
              <a:rPr lang="en-US" sz="1100" i="1">
                <a:latin typeface="Calibri" pitchFamily="34" charset="0"/>
              </a:rPr>
              <a:t> Male</a:t>
            </a:r>
          </a:p>
          <a:p>
            <a:pPr eaLnBrk="0" hangingPunct="0">
              <a:lnSpc>
                <a:spcPct val="150000"/>
              </a:lnSpc>
            </a:pPr>
            <a:r>
              <a:rPr lang="en-US" sz="1100" b="1" i="1">
                <a:latin typeface="Calibri" pitchFamily="34" charset="0"/>
              </a:rPr>
              <a:t>Narration period: </a:t>
            </a:r>
            <a:r>
              <a:rPr lang="en-US" sz="1100" i="1">
                <a:latin typeface="Calibri" pitchFamily="34" charset="0"/>
              </a:rPr>
              <a:t>2008-09 </a:t>
            </a:r>
          </a:p>
          <a:p>
            <a:pPr eaLnBrk="0" hangingPunct="0">
              <a:lnSpc>
                <a:spcPct val="150000"/>
              </a:lnSpc>
            </a:pPr>
            <a:r>
              <a:rPr lang="en-US" sz="1100" b="1" i="1">
                <a:latin typeface="Calibri" pitchFamily="34" charset="0"/>
              </a:rPr>
              <a:t>Age:</a:t>
            </a:r>
            <a:r>
              <a:rPr lang="en-US" sz="1100" i="1">
                <a:latin typeface="Calibri" pitchFamily="34" charset="0"/>
              </a:rPr>
              <a:t> 86 years (1923 born)</a:t>
            </a:r>
          </a:p>
          <a:p>
            <a:pPr eaLnBrk="0" hangingPunct="0">
              <a:lnSpc>
                <a:spcPct val="150000"/>
              </a:lnSpc>
            </a:pPr>
            <a:r>
              <a:rPr lang="en-US" sz="1100" b="1" i="1">
                <a:latin typeface="Calibri" pitchFamily="34" charset="0"/>
              </a:rPr>
              <a:t>Caste:</a:t>
            </a:r>
            <a:r>
              <a:rPr lang="en-US" sz="1100" i="1">
                <a:latin typeface="Calibri" pitchFamily="34" charset="0"/>
              </a:rPr>
              <a:t> Parcha</a:t>
            </a:r>
          </a:p>
          <a:p>
            <a:pPr eaLnBrk="0" hangingPunct="0">
              <a:lnSpc>
                <a:spcPct val="150000"/>
              </a:lnSpc>
            </a:pPr>
            <a:r>
              <a:rPr lang="en-US" sz="1100" b="1" i="1">
                <a:latin typeface="Calibri" pitchFamily="34" charset="0"/>
              </a:rPr>
              <a:t>Present Occupation:</a:t>
            </a:r>
            <a:r>
              <a:rPr lang="en-US" sz="1100" i="1">
                <a:latin typeface="Calibri" pitchFamily="34" charset="0"/>
              </a:rPr>
              <a:t> Retired</a:t>
            </a:r>
          </a:p>
          <a:p>
            <a:pPr eaLnBrk="0" hangingPunct="0">
              <a:lnSpc>
                <a:spcPct val="150000"/>
              </a:lnSpc>
            </a:pPr>
            <a:r>
              <a:rPr lang="en-US" sz="1100" b="1" i="1">
                <a:latin typeface="Calibri" pitchFamily="34" charset="0"/>
              </a:rPr>
              <a:t>Family Income:</a:t>
            </a:r>
            <a:r>
              <a:rPr lang="en-US" sz="1100" i="1">
                <a:latin typeface="Calibri" pitchFamily="34" charset="0"/>
              </a:rPr>
              <a:t> Run on daughter-in-law’s income</a:t>
            </a:r>
          </a:p>
          <a:p>
            <a:pPr eaLnBrk="0" hangingPunct="0">
              <a:lnSpc>
                <a:spcPct val="150000"/>
              </a:lnSpc>
            </a:pPr>
            <a:r>
              <a:rPr lang="en-US" sz="1100" b="1" i="1">
                <a:latin typeface="Calibri" pitchFamily="34" charset="0"/>
              </a:rPr>
              <a:t>Formal Education: </a:t>
            </a:r>
            <a:r>
              <a:rPr lang="en-US" sz="1100" i="1">
                <a:latin typeface="Calibri" pitchFamily="34" charset="0"/>
              </a:rPr>
              <a:t>Illiterate </a:t>
            </a:r>
          </a:p>
          <a:p>
            <a:pPr eaLnBrk="0" hangingPunct="0">
              <a:lnSpc>
                <a:spcPct val="150000"/>
              </a:lnSpc>
            </a:pPr>
            <a:r>
              <a:rPr lang="en-US" sz="1100" b="1" i="1">
                <a:latin typeface="Calibri" pitchFamily="34" charset="0"/>
              </a:rPr>
              <a:t>Family Members:</a:t>
            </a:r>
            <a:r>
              <a:rPr lang="en-US" sz="1100" i="1">
                <a:latin typeface="Calibri" pitchFamily="34" charset="0"/>
              </a:rPr>
              <a:t> Wife, 5 sons (2 deceased) and 2 daughters, grandchildren </a:t>
            </a:r>
          </a:p>
          <a:p>
            <a:pPr eaLnBrk="0" hangingPunct="0">
              <a:lnSpc>
                <a:spcPct val="150000"/>
              </a:lnSpc>
            </a:pPr>
            <a:r>
              <a:rPr lang="en-US" sz="1100" b="1" i="1">
                <a:latin typeface="Calibri" pitchFamily="34" charset="0"/>
              </a:rPr>
              <a:t>Occupations of other Members:</a:t>
            </a:r>
            <a:r>
              <a:rPr lang="en-US" sz="1100" i="1">
                <a:latin typeface="Calibri" pitchFamily="34" charset="0"/>
              </a:rPr>
              <a:t> Daughter-in-law works in a school</a:t>
            </a:r>
          </a:p>
        </p:txBody>
      </p:sp>
      <p:sp>
        <p:nvSpPr>
          <p:cNvPr id="44039" name="TextBox 6"/>
          <p:cNvSpPr txBox="1">
            <a:spLocks noChangeArrowheads="1"/>
          </p:cNvSpPr>
          <p:nvPr/>
        </p:nvSpPr>
        <p:spPr bwMode="auto">
          <a:xfrm>
            <a:off x="0" y="4267200"/>
            <a:ext cx="9144000" cy="1570038"/>
          </a:xfrm>
          <a:prstGeom prst="rect">
            <a:avLst/>
          </a:prstGeom>
          <a:noFill/>
          <a:ln w="9525">
            <a:noFill/>
            <a:miter lim="800000"/>
            <a:headEnd/>
            <a:tailEnd/>
          </a:ln>
        </p:spPr>
        <p:txBody>
          <a:bodyPr>
            <a:spAutoFit/>
          </a:bodyPr>
          <a:lstStyle/>
          <a:p>
            <a:pPr indent="457200" algn="just" eaLnBrk="0" hangingPunct="0"/>
            <a:r>
              <a:rPr lang="en-US" sz="1600" i="1">
                <a:latin typeface="Calibri" pitchFamily="34" charset="0"/>
                <a:ea typeface="Calibri" pitchFamily="34" charset="0"/>
                <a:cs typeface="Times New Roman" pitchFamily="18" charset="0"/>
              </a:rPr>
              <a:t>Mangte Ram recalls that when he was a child, the family was so poor that all the grain retrievable from cow dung was also carefully separated by  dalits in order to use it again for feeding the cattle. Yet, life i</a:t>
            </a:r>
            <a:r>
              <a:rPr lang="en-US" sz="1600" i="1">
                <a:latin typeface="Times New Roman" pitchFamily="18" charset="0"/>
                <a:ea typeface="Calibri" pitchFamily="34" charset="0"/>
                <a:cs typeface="Times New Roman" pitchFamily="18" charset="0"/>
              </a:rPr>
              <a:t>n the village, was full of care; we did not require money for everything, as happens in big cities. Nowadays, relatives don</a:t>
            </a:r>
            <a:r>
              <a:rPr lang="en-US" sz="1600" i="1">
                <a:latin typeface="Calibri" pitchFamily="34" charset="0"/>
                <a:ea typeface="Calibri" pitchFamily="34" charset="0"/>
                <a:cs typeface="Times New Roman" pitchFamily="18" charset="0"/>
              </a:rPr>
              <a:t>’</a:t>
            </a:r>
            <a:r>
              <a:rPr lang="en-US" sz="1600" i="1">
                <a:latin typeface="Times New Roman" pitchFamily="18" charset="0"/>
                <a:ea typeface="Calibri" pitchFamily="34" charset="0"/>
                <a:cs typeface="Times New Roman" pitchFamily="18" charset="0"/>
              </a:rPr>
              <a:t>t stay for more than a day even in major family functions. In old times, people were more patient and there was more mixing. Even though machines were few and hard labor was required, people still had time for each other.</a:t>
            </a:r>
            <a:r>
              <a:rPr lang="en-US" sz="1600" i="1">
                <a:latin typeface="Calibri" pitchFamily="34" charset="0"/>
                <a:ea typeface="Calibri" pitchFamily="34" charset="0"/>
                <a:cs typeface="Times New Roman" pitchFamily="18" charset="0"/>
              </a:rPr>
              <a:t>’</a:t>
            </a:r>
            <a:endParaRPr lang="en-US" sz="1600">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1" y="0"/>
            <a:ext cx="9143999"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smtClean="0">
                <a:latin typeface="Times New Roman" pitchFamily="18" charset="0"/>
                <a:cs typeface="Times New Roman" pitchFamily="18" charset="0"/>
              </a:rPr>
              <a:t>OTHER MICRO AND MACRO STUDIES</a:t>
            </a:r>
            <a:endParaRPr lang="en-US" sz="2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Several of the livelihood trends noted in Dh and </a:t>
            </a:r>
            <a:r>
              <a:rPr lang="en-US" dirty="0" err="1" smtClean="0">
                <a:latin typeface="Times New Roman" pitchFamily="18" charset="0"/>
                <a:cs typeface="Times New Roman" pitchFamily="18" charset="0"/>
              </a:rPr>
              <a:t>Ar</a:t>
            </a:r>
            <a:r>
              <a:rPr lang="en-US" dirty="0" smtClean="0">
                <a:latin typeface="Times New Roman" pitchFamily="18" charset="0"/>
                <a:cs typeface="Times New Roman" pitchFamily="18" charset="0"/>
              </a:rPr>
              <a:t> are akin to those reported in other studies of villages and slums as also those charted in aggregate data on rural and urban workers since independence. </a:t>
            </a:r>
          </a:p>
          <a:p>
            <a:r>
              <a:rPr lang="en-US" dirty="0" smtClean="0">
                <a:latin typeface="Times New Roman" pitchFamily="18" charset="0"/>
                <a:cs typeface="Times New Roman" pitchFamily="18" charset="0"/>
              </a:rPr>
              <a:t>Patterns visible in celebrated studies (like that of </a:t>
            </a:r>
            <a:r>
              <a:rPr lang="en-US" dirty="0" err="1" smtClean="0">
                <a:latin typeface="Times New Roman" pitchFamily="18" charset="0"/>
                <a:cs typeface="Times New Roman" pitchFamily="18" charset="0"/>
              </a:rPr>
              <a:t>Palanpur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Iruvelpattu</a:t>
            </a:r>
            <a:r>
              <a:rPr lang="en-US" dirty="0" smtClean="0">
                <a:latin typeface="Times New Roman" pitchFamily="18" charset="0"/>
                <a:cs typeface="Times New Roman" pitchFamily="18" charset="0"/>
              </a:rPr>
              <a:t> and of </a:t>
            </a:r>
            <a:r>
              <a:rPr lang="en-US" dirty="0" err="1" smtClean="0">
                <a:latin typeface="Times New Roman" pitchFamily="18" charset="0"/>
                <a:cs typeface="Times New Roman" pitchFamily="18" charset="0"/>
              </a:rPr>
              <a:t>Ambedkar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basti</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Shantinagar</a:t>
            </a:r>
            <a:r>
              <a:rPr lang="en-US" dirty="0" smtClean="0">
                <a:latin typeface="Times New Roman" pitchFamily="18" charset="0"/>
                <a:cs typeface="Times New Roman" pitchFamily="18" charset="0"/>
              </a:rPr>
              <a:t> slums) match my findings on issues like: falling ratio of agriculturalists, growth in the non farm sector, a jump in migration, fall in women farm workers, rise in real wages etc.</a:t>
            </a:r>
          </a:p>
          <a:p>
            <a:r>
              <a:rPr lang="en-US" dirty="0" smtClean="0">
                <a:latin typeface="Times New Roman" pitchFamily="18" charset="0"/>
                <a:cs typeface="Times New Roman" pitchFamily="18" charset="0"/>
              </a:rPr>
              <a:t>Points at which our data on changing livelihoods differs from macro trends are: the ratio of landless farm workers in Dh and formal sector employees in </a:t>
            </a:r>
            <a:r>
              <a:rPr lang="en-US" dirty="0" err="1" smtClean="0">
                <a:latin typeface="Times New Roman" pitchFamily="18" charset="0"/>
                <a:cs typeface="Times New Roman" pitchFamily="18" charset="0"/>
              </a:rPr>
              <a:t>Ar</a:t>
            </a:r>
            <a:r>
              <a:rPr lang="en-US" dirty="0" smtClean="0">
                <a:latin typeface="Times New Roman" pitchFamily="18" charset="0"/>
                <a:cs typeface="Times New Roman" pitchFamily="18" charset="0"/>
              </a:rPr>
              <a:t> (for reasons cited above). </a:t>
            </a:r>
          </a:p>
          <a:p>
            <a:r>
              <a:rPr lang="en-US" dirty="0" smtClean="0">
                <a:latin typeface="Times New Roman" pitchFamily="18" charset="0"/>
                <a:cs typeface="Times New Roman" pitchFamily="18" charset="0"/>
              </a:rPr>
              <a:t>However, the </a:t>
            </a:r>
            <a:r>
              <a:rPr lang="en-US" dirty="0" err="1" smtClean="0">
                <a:latin typeface="Times New Roman" pitchFamily="18" charset="0"/>
                <a:cs typeface="Times New Roman" pitchFamily="18" charset="0"/>
              </a:rPr>
              <a:t>Palanpur</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Gangaikondam</a:t>
            </a:r>
            <a:r>
              <a:rPr lang="en-US" dirty="0" smtClean="0">
                <a:latin typeface="Times New Roman" pitchFamily="18" charset="0"/>
                <a:cs typeface="Times New Roman" pitchFamily="18" charset="0"/>
              </a:rPr>
              <a:t> studies also reflect decline in farm labor and erosion of caste based segmentation in livelihoods.</a:t>
            </a:r>
          </a:p>
          <a:p>
            <a:r>
              <a:rPr lang="en-US" dirty="0" smtClean="0">
                <a:latin typeface="Times New Roman" pitchFamily="18" charset="0"/>
                <a:cs typeface="Times New Roman" pitchFamily="18" charset="0"/>
              </a:rPr>
              <a:t>In addition, our study reflects a much higher proportion of workers in multiple occupations (including public sector employees’ unreported businesses) than pointed by NSS reports (as in Table 30 of the 66</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Round); same for varieties of subsidiary work, the petty bourgeoisie of ‘Bharat’ and ‘non workers’ too; these appear submerged in most macro as well as micro studies of occupations in India.</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3" name="Picture 3"/>
          <p:cNvPicPr>
            <a:picLocks noChangeAspect="1" noChangeArrowheads="1"/>
          </p:cNvPicPr>
          <p:nvPr/>
        </p:nvPicPr>
        <p:blipFill>
          <a:blip r:embed="rId2"/>
          <a:srcRect/>
          <a:stretch>
            <a:fillRect/>
          </a:stretch>
        </p:blipFill>
        <p:spPr bwMode="auto">
          <a:xfrm>
            <a:off x="1219200" y="4609262"/>
            <a:ext cx="2643188" cy="2141538"/>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5105400" y="4609262"/>
            <a:ext cx="2786063" cy="2143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1676400" y="1905000"/>
            <a:ext cx="5334000" cy="3400425"/>
          </a:xfrm>
          <a:prstGeom prst="rect">
            <a:avLst/>
          </a:prstGeom>
          <a:noFill/>
          <a:ln w="9525">
            <a:noFill/>
            <a:miter lim="800000"/>
            <a:headEnd/>
            <a:tailEnd/>
          </a:ln>
        </p:spPr>
      </p:pic>
      <p:pic>
        <p:nvPicPr>
          <p:cNvPr id="55299" name="Picture 3"/>
          <p:cNvPicPr>
            <a:picLocks noChangeAspect="1" noChangeArrowheads="1"/>
          </p:cNvPicPr>
          <p:nvPr/>
        </p:nvPicPr>
        <p:blipFill>
          <a:blip r:embed="rId3"/>
          <a:srcRect/>
          <a:stretch>
            <a:fillRect/>
          </a:stretch>
        </p:blipFill>
        <p:spPr bwMode="auto">
          <a:xfrm>
            <a:off x="1828800" y="990600"/>
            <a:ext cx="5005388" cy="381000"/>
          </a:xfrm>
          <a:prstGeom prst="rect">
            <a:avLst/>
          </a:prstGeom>
          <a:noFill/>
          <a:ln w="9525">
            <a:noFill/>
            <a:miter lim="800000"/>
            <a:headEnd/>
            <a:tailEnd/>
          </a:ln>
        </p:spPr>
      </p:pic>
      <p:sp>
        <p:nvSpPr>
          <p:cNvPr id="55300" name="Rectangle 4"/>
          <p:cNvSpPr>
            <a:spLocks noChangeArrowheads="1"/>
          </p:cNvSpPr>
          <p:nvPr/>
        </p:nvSpPr>
        <p:spPr bwMode="auto">
          <a:xfrm>
            <a:off x="457200" y="5791200"/>
            <a:ext cx="8077200" cy="523875"/>
          </a:xfrm>
          <a:prstGeom prst="rect">
            <a:avLst/>
          </a:prstGeom>
          <a:noFill/>
          <a:ln w="9525">
            <a:noFill/>
            <a:miter lim="800000"/>
            <a:headEnd/>
            <a:tailEnd/>
          </a:ln>
        </p:spPr>
        <p:txBody>
          <a:bodyPr anchor="ctr">
            <a:spAutoFit/>
          </a:bodyPr>
          <a:lstStyle/>
          <a:p>
            <a:pPr>
              <a:buFontTx/>
              <a:buNone/>
            </a:pPr>
            <a:r>
              <a:rPr lang="en-US" sz="1400" b="1">
                <a:latin typeface="Times New Roman" pitchFamily="18" charset="0"/>
                <a:cs typeface="Times New Roman" pitchFamily="18" charset="0"/>
              </a:rPr>
              <a:t>Source:</a:t>
            </a:r>
            <a:r>
              <a:rPr lang="en-US" sz="1400">
                <a:latin typeface="Times New Roman" pitchFamily="18" charset="0"/>
                <a:cs typeface="Times New Roman" pitchFamily="18" charset="0"/>
              </a:rPr>
              <a:t> Mukherjee, Anit and Xiaobo Zhang, </a:t>
            </a:r>
            <a:r>
              <a:rPr lang="en-US" sz="1400">
                <a:latin typeface="Calibri" pitchFamily="34" charset="0"/>
                <a:cs typeface="Times New Roman" pitchFamily="18" charset="0"/>
              </a:rPr>
              <a:t>‘</a:t>
            </a:r>
            <a:r>
              <a:rPr lang="en-US" sz="1400">
                <a:latin typeface="Times New Roman" pitchFamily="18" charset="0"/>
                <a:cs typeface="Times New Roman" pitchFamily="18" charset="0"/>
              </a:rPr>
              <a:t>Rural Non-Farm Development in China  and India: the Role of Policies and Institutions</a:t>
            </a:r>
            <a:r>
              <a:rPr lang="en-US" sz="1400">
                <a:latin typeface="Calibri" pitchFamily="34" charset="0"/>
                <a:cs typeface="Times New Roman" pitchFamily="18" charset="0"/>
              </a:rPr>
              <a:t>’</a:t>
            </a:r>
            <a:r>
              <a:rPr lang="en-US" sz="1400">
                <a:latin typeface="Times New Roman" pitchFamily="18" charset="0"/>
                <a:cs typeface="Times New Roman" pitchFamily="18" charset="0"/>
              </a:rPr>
              <a:t> DSGD Discussion Paper No 24, September 2005. </a:t>
            </a:r>
            <a:endParaRPr lang="en-US" sz="20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4800" y="1066800"/>
          <a:ext cx="5791200" cy="4267201"/>
        </p:xfrm>
        <a:graphic>
          <a:graphicData uri="http://schemas.openxmlformats.org/drawingml/2006/table">
            <a:tbl>
              <a:tblPr/>
              <a:tblGrid>
                <a:gridCol w="818322"/>
                <a:gridCol w="762368"/>
                <a:gridCol w="685432"/>
                <a:gridCol w="1216991"/>
                <a:gridCol w="608496"/>
                <a:gridCol w="1007166"/>
                <a:gridCol w="692425"/>
              </a:tblGrid>
              <a:tr h="358851">
                <a:tc>
                  <a:txBody>
                    <a:bodyPr/>
                    <a:lstStyle/>
                    <a:p>
                      <a:pPr marL="0" marR="0">
                        <a:lnSpc>
                          <a:spcPct val="115000"/>
                        </a:lnSpc>
                        <a:spcBef>
                          <a:spcPts val="0"/>
                        </a:spcBef>
                        <a:spcAft>
                          <a:spcPts val="0"/>
                        </a:spcAft>
                      </a:pPr>
                      <a:endParaRPr lang="en-US" sz="1100" dirty="0">
                        <a:latin typeface="Times New Roman"/>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marL="0" marR="0">
                        <a:lnSpc>
                          <a:spcPts val="1270"/>
                        </a:lnSpc>
                        <a:spcBef>
                          <a:spcPts val="0"/>
                        </a:spcBef>
                        <a:spcAft>
                          <a:spcPts val="0"/>
                        </a:spcAft>
                      </a:pPr>
                      <a:r>
                        <a:rPr lang="en-US" sz="1200" dirty="0">
                          <a:latin typeface="Times New Roman"/>
                          <a:ea typeface="Times New Roman"/>
                          <a:cs typeface="Mangal"/>
                        </a:rPr>
                        <a:t>Number of Households</a:t>
                      </a:r>
                      <a:endParaRPr lang="en-US" sz="1100" dirty="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marL="0" marR="0">
                        <a:lnSpc>
                          <a:spcPts val="1270"/>
                        </a:lnSpc>
                        <a:spcBef>
                          <a:spcPts val="0"/>
                        </a:spcBef>
                        <a:spcAft>
                          <a:spcPts val="0"/>
                        </a:spcAft>
                      </a:pPr>
                      <a:r>
                        <a:rPr lang="en-US" sz="1200">
                          <a:latin typeface="Times New Roman"/>
                          <a:ea typeface="Times New Roman"/>
                          <a:cs typeface="Mangal"/>
                        </a:rPr>
                        <a:t>Per Capita Income</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gridSpan="2">
                  <a:txBody>
                    <a:bodyPr/>
                    <a:lstStyle/>
                    <a:p>
                      <a:pPr marL="63500" marR="0">
                        <a:lnSpc>
                          <a:spcPts val="1270"/>
                        </a:lnSpc>
                        <a:spcBef>
                          <a:spcPts val="0"/>
                        </a:spcBef>
                        <a:spcAft>
                          <a:spcPts val="0"/>
                        </a:spcAft>
                      </a:pPr>
                      <a:r>
                        <a:rPr lang="en-US" sz="1200">
                          <a:latin typeface="Times New Roman"/>
                          <a:ea typeface="Times New Roman"/>
                          <a:cs typeface="Mangal"/>
                        </a:rPr>
                        <a:t>Share of Income from</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r>
              <a:tr h="391473">
                <a:tc>
                  <a:txBody>
                    <a:bodyPr/>
                    <a:lstStyle/>
                    <a:p>
                      <a:pPr marL="0" marR="0">
                        <a:lnSpc>
                          <a:spcPct val="115000"/>
                        </a:lnSpc>
                        <a:spcBef>
                          <a:spcPts val="0"/>
                        </a:spcBef>
                        <a:spcAft>
                          <a:spcPts val="0"/>
                        </a:spcAft>
                      </a:pPr>
                      <a:endParaRPr lang="en-US" sz="1200" dirty="0">
                        <a:latin typeface="Times New Roman"/>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a:latin typeface="Times New Roman"/>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200" dirty="0">
                        <a:latin typeface="Times New Roman"/>
                        <a:ea typeface="Times New Roman"/>
                        <a:cs typeface="Mangal"/>
                      </a:endParaRP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63500" marR="0">
                        <a:lnSpc>
                          <a:spcPct val="115000"/>
                        </a:lnSpc>
                        <a:spcBef>
                          <a:spcPts val="0"/>
                        </a:spcBef>
                        <a:spcAft>
                          <a:spcPts val="0"/>
                        </a:spcAft>
                      </a:pPr>
                      <a:r>
                        <a:rPr lang="en-US" sz="1200">
                          <a:latin typeface="Times New Roman"/>
                          <a:ea typeface="Times New Roman"/>
                          <a:cs typeface="Mangal"/>
                        </a:rPr>
                        <a:t>(1960/1 Rs.)</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63500" marR="0">
                        <a:lnSpc>
                          <a:spcPct val="115000"/>
                        </a:lnSpc>
                        <a:spcBef>
                          <a:spcPts val="0"/>
                        </a:spcBef>
                        <a:spcAft>
                          <a:spcPts val="0"/>
                        </a:spcAft>
                      </a:pPr>
                      <a:r>
                        <a:rPr lang="en-US" sz="1200">
                          <a:latin typeface="Times New Roman"/>
                          <a:ea typeface="Times New Roman"/>
                          <a:cs typeface="Mangal"/>
                        </a:rPr>
                        <a:t>Non-Farm Sources</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r>
              <a:tr h="375161">
                <a:tc>
                  <a:txBody>
                    <a:bodyPr/>
                    <a:lstStyle/>
                    <a:p>
                      <a:pPr marL="0" marR="0">
                        <a:lnSpc>
                          <a:spcPct val="115000"/>
                        </a:lnSpc>
                        <a:spcBef>
                          <a:spcPts val="0"/>
                        </a:spcBef>
                        <a:spcAft>
                          <a:spcPts val="0"/>
                        </a:spcAft>
                      </a:pPr>
                      <a:endParaRPr lang="en-US" sz="1150">
                        <a:latin typeface="Times New Roman"/>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1983/4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2008/9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1983/4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2008/9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1983/4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2008/9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Thakur</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dirty="0">
                          <a:latin typeface="Times New Roman"/>
                          <a:ea typeface="Times New Roman"/>
                          <a:cs typeface="Mangal"/>
                        </a:rPr>
                        <a:t>30</a:t>
                      </a:r>
                      <a:endParaRPr lang="en-US" sz="1100" dirty="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56</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200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488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32%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01600" marR="0" algn="ctr">
                        <a:lnSpc>
                          <a:spcPts val="1320"/>
                        </a:lnSpc>
                        <a:spcBef>
                          <a:spcPts val="0"/>
                        </a:spcBef>
                        <a:spcAft>
                          <a:spcPts val="0"/>
                        </a:spcAft>
                      </a:pPr>
                      <a:r>
                        <a:rPr lang="en-US" sz="1200">
                          <a:latin typeface="Times New Roman"/>
                          <a:ea typeface="Times New Roman"/>
                          <a:cs typeface="Mangal"/>
                        </a:rPr>
                        <a:t>67%</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72">
                <a:tc>
                  <a:txBody>
                    <a:bodyPr/>
                    <a:lstStyle/>
                    <a:p>
                      <a:pPr marL="63500" marR="0">
                        <a:lnSpc>
                          <a:spcPts val="1340"/>
                        </a:lnSpc>
                        <a:spcBef>
                          <a:spcPts val="0"/>
                        </a:spcBef>
                        <a:spcAft>
                          <a:spcPts val="0"/>
                        </a:spcAft>
                      </a:pPr>
                      <a:r>
                        <a:rPr lang="en-US" sz="1200">
                          <a:latin typeface="Times New Roman"/>
                          <a:ea typeface="Times New Roman"/>
                          <a:cs typeface="Mangal"/>
                        </a:rPr>
                        <a:t>Murao</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40"/>
                        </a:lnSpc>
                        <a:spcBef>
                          <a:spcPts val="0"/>
                        </a:spcBef>
                        <a:spcAft>
                          <a:spcPts val="0"/>
                        </a:spcAft>
                      </a:pPr>
                      <a:r>
                        <a:rPr lang="en-US" sz="1200">
                          <a:latin typeface="Times New Roman"/>
                          <a:ea typeface="Times New Roman"/>
                          <a:cs typeface="Mangal"/>
                        </a:rPr>
                        <a:t>27</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58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231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40"/>
                        </a:lnSpc>
                        <a:spcBef>
                          <a:spcPts val="0"/>
                        </a:spcBef>
                        <a:spcAft>
                          <a:spcPts val="0"/>
                        </a:spcAft>
                      </a:pPr>
                      <a:r>
                        <a:rPr lang="en-US" sz="1200">
                          <a:latin typeface="Times New Roman"/>
                          <a:ea typeface="Times New Roman"/>
                          <a:cs typeface="Mangal"/>
                        </a:rPr>
                        <a:t>430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14%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35%</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7316">
                <a:tc>
                  <a:txBody>
                    <a:bodyPr/>
                    <a:lstStyle/>
                    <a:p>
                      <a:pPr marL="63500" marR="0">
                        <a:lnSpc>
                          <a:spcPts val="1320"/>
                        </a:lnSpc>
                        <a:spcBef>
                          <a:spcPts val="0"/>
                        </a:spcBef>
                        <a:spcAft>
                          <a:spcPts val="0"/>
                        </a:spcAft>
                      </a:pPr>
                      <a:r>
                        <a:rPr lang="en-US" sz="1200">
                          <a:latin typeface="Times New Roman"/>
                          <a:ea typeface="Times New Roman"/>
                          <a:cs typeface="Mangal"/>
                        </a:rPr>
                        <a:t>Dhimar</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13</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181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262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51%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60%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Gadariya</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16</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202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533</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41%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63%</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Dhobi</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159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141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30%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Teli</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16</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147</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421</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47%</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60%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Passi</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6</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218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370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69%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dirty="0">
                          <a:latin typeface="Times New Roman"/>
                          <a:ea typeface="Times New Roman"/>
                          <a:cs typeface="Mangal"/>
                        </a:rPr>
                        <a:t>55%</a:t>
                      </a:r>
                      <a:endParaRPr lang="en-US" sz="1100" dirty="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Jatab</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38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85</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180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17%</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40%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772">
                <a:tc>
                  <a:txBody>
                    <a:bodyPr/>
                    <a:lstStyle/>
                    <a:p>
                      <a:pPr marL="63500" marR="0">
                        <a:lnSpc>
                          <a:spcPts val="1340"/>
                        </a:lnSpc>
                        <a:spcBef>
                          <a:spcPts val="0"/>
                        </a:spcBef>
                        <a:spcAft>
                          <a:spcPts val="0"/>
                        </a:spcAft>
                      </a:pPr>
                      <a:r>
                        <a:rPr lang="en-US" sz="1200">
                          <a:latin typeface="Times New Roman"/>
                          <a:ea typeface="Times New Roman"/>
                          <a:cs typeface="Mangal"/>
                        </a:rPr>
                        <a:t>Other</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40"/>
                        </a:lnSpc>
                        <a:spcBef>
                          <a:spcPts val="0"/>
                        </a:spcBef>
                        <a:spcAft>
                          <a:spcPts val="0"/>
                        </a:spcAft>
                      </a:pPr>
                      <a:r>
                        <a:rPr lang="en-US" sz="1200">
                          <a:latin typeface="Times New Roman"/>
                          <a:ea typeface="Times New Roman"/>
                          <a:cs typeface="Mangal"/>
                        </a:rPr>
                        <a:t>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9</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185</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40"/>
                        </a:lnSpc>
                        <a:spcBef>
                          <a:spcPts val="0"/>
                        </a:spcBef>
                        <a:spcAft>
                          <a:spcPts val="0"/>
                        </a:spcAft>
                      </a:pPr>
                      <a:r>
                        <a:rPr lang="en-US" sz="1200">
                          <a:latin typeface="Times New Roman"/>
                          <a:ea typeface="Times New Roman"/>
                          <a:cs typeface="Mangal"/>
                        </a:rPr>
                        <a:t>396</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58%</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40"/>
                        </a:lnSpc>
                        <a:spcBef>
                          <a:spcPts val="0"/>
                        </a:spcBef>
                        <a:spcAft>
                          <a:spcPts val="0"/>
                        </a:spcAft>
                      </a:pPr>
                      <a:r>
                        <a:rPr lang="en-US" sz="1200">
                          <a:latin typeface="Times New Roman"/>
                          <a:ea typeface="Times New Roman"/>
                          <a:cs typeface="Mangal"/>
                        </a:rPr>
                        <a:t>52%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4408">
                <a:tc>
                  <a:txBody>
                    <a:bodyPr/>
                    <a:lstStyle/>
                    <a:p>
                      <a:pPr marL="63500" marR="0">
                        <a:lnSpc>
                          <a:spcPts val="1320"/>
                        </a:lnSpc>
                        <a:spcBef>
                          <a:spcPts val="0"/>
                        </a:spcBef>
                        <a:spcAft>
                          <a:spcPts val="0"/>
                        </a:spcAft>
                      </a:pPr>
                      <a:r>
                        <a:rPr lang="en-US" sz="1200">
                          <a:latin typeface="Times New Roman"/>
                          <a:ea typeface="Times New Roman"/>
                          <a:cs typeface="Mangal"/>
                        </a:rPr>
                        <a:t>Total</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143</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230</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194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marR="0" algn="ctr">
                        <a:lnSpc>
                          <a:spcPts val="1320"/>
                        </a:lnSpc>
                        <a:spcBef>
                          <a:spcPts val="0"/>
                        </a:spcBef>
                        <a:spcAft>
                          <a:spcPts val="0"/>
                        </a:spcAft>
                      </a:pPr>
                      <a:r>
                        <a:rPr lang="en-US" sz="1200">
                          <a:latin typeface="Times New Roman"/>
                          <a:ea typeface="Times New Roman"/>
                          <a:cs typeface="Mangal"/>
                        </a:rPr>
                        <a:t>382</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a:latin typeface="Times New Roman"/>
                          <a:ea typeface="Times New Roman"/>
                          <a:cs typeface="Mangal"/>
                        </a:rPr>
                        <a:t>34%</a:t>
                      </a:r>
                      <a:endParaRPr lang="en-US" sz="110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lgn="ctr">
                        <a:lnSpc>
                          <a:spcPts val="1320"/>
                        </a:lnSpc>
                        <a:spcBef>
                          <a:spcPts val="0"/>
                        </a:spcBef>
                        <a:spcAft>
                          <a:spcPts val="0"/>
                        </a:spcAft>
                      </a:pPr>
                      <a:r>
                        <a:rPr lang="en-US" sz="1200" dirty="0">
                          <a:latin typeface="Times New Roman"/>
                          <a:ea typeface="Times New Roman"/>
                          <a:cs typeface="Mangal"/>
                        </a:rPr>
                        <a:t>52%</a:t>
                      </a:r>
                      <a:endParaRPr lang="en-US" sz="1100" dirty="0">
                        <a:latin typeface="Calibri"/>
                        <a:ea typeface="Times New Roman"/>
                        <a:cs typeface="Mangal"/>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8609" name="Rectangle 1"/>
          <p:cNvSpPr>
            <a:spLocks noChangeArrowheads="1"/>
          </p:cNvSpPr>
          <p:nvPr/>
        </p:nvSpPr>
        <p:spPr bwMode="auto">
          <a:xfrm>
            <a:off x="381000" y="228600"/>
            <a:ext cx="8763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Change in the Share of Income from Non-Farm Sources in </a:t>
            </a:r>
            <a:r>
              <a:rPr kumimoji="0" lang="en-US" sz="20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Palanpur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between 1983/84 and 2008/09</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angle 3"/>
          <p:cNvSpPr/>
          <p:nvPr/>
        </p:nvSpPr>
        <p:spPr>
          <a:xfrm>
            <a:off x="0" y="5562600"/>
            <a:ext cx="9144000" cy="830997"/>
          </a:xfrm>
          <a:prstGeom prst="rect">
            <a:avLst/>
          </a:prstGeom>
        </p:spPr>
        <p:txBody>
          <a:bodyPr wrap="square">
            <a:spAutoFit/>
          </a:bodyPr>
          <a:lstStyle/>
          <a:p>
            <a:r>
              <a:rPr lang="en-US" sz="1600" b="1" dirty="0" smtClean="0"/>
              <a:t>Source</a:t>
            </a:r>
            <a:r>
              <a:rPr lang="en-US" sz="1600" dirty="0" smtClean="0"/>
              <a:t>: </a:t>
            </a:r>
            <a:r>
              <a:rPr lang="en-US" sz="1600" dirty="0" err="1" smtClean="0"/>
              <a:t>Himanshu</a:t>
            </a:r>
            <a:r>
              <a:rPr lang="en-US" sz="1600" dirty="0" smtClean="0"/>
              <a:t>, Peter </a:t>
            </a:r>
            <a:r>
              <a:rPr lang="en-US" sz="1600" dirty="0" err="1" smtClean="0"/>
              <a:t>Lanjouw</a:t>
            </a:r>
            <a:r>
              <a:rPr lang="en-US" sz="1600" dirty="0" smtClean="0"/>
              <a:t>, </a:t>
            </a:r>
            <a:r>
              <a:rPr lang="en-US" sz="1600" dirty="0" err="1" smtClean="0"/>
              <a:t>Rinku</a:t>
            </a:r>
            <a:r>
              <a:rPr lang="en-US" sz="1600" dirty="0" smtClean="0"/>
              <a:t> </a:t>
            </a:r>
            <a:r>
              <a:rPr lang="en-US" sz="1600" dirty="0" err="1" smtClean="0"/>
              <a:t>Murgai</a:t>
            </a:r>
            <a:r>
              <a:rPr lang="en-US" sz="1600" dirty="0" smtClean="0"/>
              <a:t> and Nicholas Stern, ‘Non-Farm Diversification, Poverty, Economic Mobility and Income Inequality: A Case Study in Village India’, WB Policy Research Paper no. WPS6451, May 2013</a:t>
            </a:r>
            <a:endParaRPr lang="en-US" sz="1600" dirty="0"/>
          </a:p>
        </p:txBody>
      </p:sp>
      <p:pic>
        <p:nvPicPr>
          <p:cNvPr id="5" name="Picture 4"/>
          <p:cNvPicPr>
            <a:picLocks noChangeAspect="1" noChangeArrowheads="1"/>
          </p:cNvPicPr>
          <p:nvPr/>
        </p:nvPicPr>
        <p:blipFill>
          <a:blip r:embed="rId2"/>
          <a:srcRect/>
          <a:stretch>
            <a:fillRect/>
          </a:stretch>
        </p:blipFill>
        <p:spPr bwMode="auto">
          <a:xfrm>
            <a:off x="6553200" y="3200400"/>
            <a:ext cx="2362200" cy="2200463"/>
          </a:xfrm>
          <a:prstGeom prst="rect">
            <a:avLst/>
          </a:prstGeom>
          <a:noFill/>
          <a:ln w="9525">
            <a:noFill/>
            <a:miter lim="800000"/>
            <a:headEnd/>
            <a:tailEnd/>
          </a:ln>
        </p:spPr>
      </p:pic>
      <p:pic>
        <p:nvPicPr>
          <p:cNvPr id="6" name="Picture 5" descr="C:\Users\hp\Desktop\Sandeep Work\New Folder\DSC03145.JPG"/>
          <p:cNvPicPr/>
          <p:nvPr/>
        </p:nvPicPr>
        <p:blipFill>
          <a:blip r:embed="rId3" cstate="print"/>
          <a:srcRect/>
          <a:stretch>
            <a:fillRect/>
          </a:stretch>
        </p:blipFill>
        <p:spPr bwMode="auto">
          <a:xfrm>
            <a:off x="6524302" y="1058174"/>
            <a:ext cx="2314898" cy="19898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 y="508000"/>
          <a:ext cx="6096002" cy="4064000"/>
        </p:xfrm>
        <a:graphic>
          <a:graphicData uri="http://schemas.openxmlformats.org/drawingml/2006/table">
            <a:tbl>
              <a:tblPr/>
              <a:tblGrid>
                <a:gridCol w="713212"/>
                <a:gridCol w="733589"/>
                <a:gridCol w="712689"/>
                <a:gridCol w="733589"/>
                <a:gridCol w="686042"/>
                <a:gridCol w="733589"/>
                <a:gridCol w="686042"/>
                <a:gridCol w="567435"/>
                <a:gridCol w="529815"/>
              </a:tblGrid>
              <a:tr h="487680">
                <a:tc>
                  <a:txBody>
                    <a:bodyPr/>
                    <a:lstStyle/>
                    <a:p>
                      <a:pPr marL="0" marR="0">
                        <a:lnSpc>
                          <a:spcPct val="115000"/>
                        </a:lnSpc>
                        <a:spcBef>
                          <a:spcPts val="0"/>
                        </a:spcBef>
                        <a:spcAft>
                          <a:spcPts val="0"/>
                        </a:spcAft>
                      </a:pPr>
                      <a:r>
                        <a:rPr lang="en-US" sz="900" b="1" dirty="0">
                          <a:latin typeface="Times New Roman"/>
                          <a:ea typeface="Calibri"/>
                          <a:cs typeface="Mangal"/>
                        </a:rPr>
                        <a:t>Category of Land owned</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15000"/>
                        </a:lnSpc>
                        <a:spcBef>
                          <a:spcPts val="0"/>
                        </a:spcBef>
                        <a:spcAft>
                          <a:spcPts val="0"/>
                        </a:spcAft>
                      </a:pPr>
                      <a:r>
                        <a:rPr lang="en-US" sz="900" b="1">
                          <a:latin typeface="Times New Roman"/>
                          <a:ea typeface="Calibri"/>
                          <a:cs typeface="Mangal"/>
                        </a:rPr>
                        <a:t>Caste Hindus</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nSpc>
                          <a:spcPct val="115000"/>
                        </a:lnSpc>
                        <a:spcBef>
                          <a:spcPts val="0"/>
                        </a:spcBef>
                        <a:spcAft>
                          <a:spcPts val="0"/>
                        </a:spcAft>
                      </a:pPr>
                      <a:r>
                        <a:rPr lang="en-US" sz="900" b="1">
                          <a:latin typeface="Times New Roman"/>
                          <a:ea typeface="Calibri"/>
                          <a:cs typeface="Mangal"/>
                        </a:rPr>
                        <a:t>Dalits</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nSpc>
                          <a:spcPct val="115000"/>
                        </a:lnSpc>
                        <a:spcBef>
                          <a:spcPts val="0"/>
                        </a:spcBef>
                        <a:spcAft>
                          <a:spcPts val="0"/>
                        </a:spcAft>
                      </a:pPr>
                      <a:r>
                        <a:rPr lang="en-US" sz="900" b="1">
                          <a:latin typeface="Times New Roman"/>
                          <a:ea typeface="Calibri"/>
                          <a:cs typeface="Mangal"/>
                        </a:rPr>
                        <a:t>Total</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nSpc>
                          <a:spcPct val="115000"/>
                        </a:lnSpc>
                        <a:spcBef>
                          <a:spcPts val="0"/>
                        </a:spcBef>
                        <a:spcAft>
                          <a:spcPts val="0"/>
                        </a:spcAft>
                      </a:pPr>
                      <a:r>
                        <a:rPr lang="en-US" sz="900" b="1">
                          <a:latin typeface="Times New Roman"/>
                          <a:ea typeface="Calibri"/>
                          <a:cs typeface="Mangal"/>
                        </a:rPr>
                        <a:t>Index of Access to Landownership</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650240">
                <a:tc>
                  <a:txBody>
                    <a:bodyPr/>
                    <a:lstStyle/>
                    <a:p>
                      <a:pPr marL="0" marR="0">
                        <a:lnSpc>
                          <a:spcPct val="115000"/>
                        </a:lnSpc>
                        <a:spcBef>
                          <a:spcPts val="0"/>
                        </a:spcBef>
                        <a:spcAft>
                          <a:spcPts val="0"/>
                        </a:spcAft>
                      </a:pPr>
                      <a:r>
                        <a:rPr lang="en-US" sz="900" b="1" dirty="0">
                          <a:latin typeface="Times New Roman"/>
                          <a:ea typeface="Calibri"/>
                          <a:cs typeface="Mangal"/>
                        </a:rPr>
                        <a:t>Acres</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dirty="0">
                          <a:latin typeface="Times New Roman"/>
                          <a:ea typeface="Calibri"/>
                          <a:cs typeface="Mangal"/>
                        </a:rPr>
                        <a:t>No. of Households</a:t>
                      </a:r>
                      <a:endParaRPr lang="en-US" sz="900" dirty="0">
                        <a:latin typeface="Calibri"/>
                        <a:ea typeface="Calibri"/>
                        <a:cs typeface="Mangal"/>
                      </a:endParaRPr>
                    </a:p>
                    <a:p>
                      <a:pPr marL="0" marR="0">
                        <a:lnSpc>
                          <a:spcPct val="115000"/>
                        </a:lnSpc>
                        <a:spcBef>
                          <a:spcPts val="0"/>
                        </a:spcBef>
                        <a:spcAft>
                          <a:spcPts val="0"/>
                        </a:spcAft>
                      </a:pPr>
                      <a:r>
                        <a:rPr lang="en-US" sz="900" b="1" dirty="0">
                          <a:latin typeface="Times New Roman"/>
                          <a:ea typeface="Calibri"/>
                          <a:cs typeface="Mangal"/>
                        </a:rPr>
                        <a:t>(%)</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Extent of Land</a:t>
                      </a:r>
                      <a:endParaRPr lang="en-US" sz="900">
                        <a:latin typeface="Calibri"/>
                        <a:ea typeface="Calibri"/>
                        <a:cs typeface="Mangal"/>
                      </a:endParaRPr>
                    </a:p>
                    <a:p>
                      <a:pPr marL="0" marR="0">
                        <a:lnSpc>
                          <a:spcPct val="115000"/>
                        </a:lnSpc>
                        <a:spcBef>
                          <a:spcPts val="0"/>
                        </a:spcBef>
                        <a:spcAft>
                          <a:spcPts val="0"/>
                        </a:spcAft>
                      </a:pPr>
                      <a:r>
                        <a:rPr lang="en-US" sz="900" b="1">
                          <a:latin typeface="Times New Roman"/>
                          <a:ea typeface="Calibri"/>
                          <a:cs typeface="Mangal"/>
                        </a:rPr>
                        <a:t>Owned (%)</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No. of Households</a:t>
                      </a:r>
                      <a:endParaRPr lang="en-US" sz="900">
                        <a:latin typeface="Calibri"/>
                        <a:ea typeface="Calibri"/>
                        <a:cs typeface="Mangal"/>
                      </a:endParaRPr>
                    </a:p>
                    <a:p>
                      <a:pPr marL="0" marR="0">
                        <a:lnSpc>
                          <a:spcPct val="115000"/>
                        </a:lnSpc>
                        <a:spcBef>
                          <a:spcPts val="0"/>
                        </a:spcBef>
                        <a:spcAft>
                          <a:spcPts val="0"/>
                        </a:spcAft>
                      </a:pPr>
                      <a:r>
                        <a:rPr lang="en-US" sz="900" b="1">
                          <a:latin typeface="Times New Roman"/>
                          <a:ea typeface="Calibri"/>
                          <a:cs typeface="Mangal"/>
                        </a:rPr>
                        <a:t>(%)</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Extent of Land Owned (%)</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No. of Households</a:t>
                      </a:r>
                      <a:endParaRPr lang="en-US" sz="900">
                        <a:latin typeface="Calibri"/>
                        <a:ea typeface="Calibri"/>
                        <a:cs typeface="Mangal"/>
                      </a:endParaRPr>
                    </a:p>
                    <a:p>
                      <a:pPr marL="0" marR="0">
                        <a:lnSpc>
                          <a:spcPct val="115000"/>
                        </a:lnSpc>
                        <a:spcBef>
                          <a:spcPts val="0"/>
                        </a:spcBef>
                        <a:spcAft>
                          <a:spcPts val="0"/>
                        </a:spcAft>
                      </a:pPr>
                      <a:r>
                        <a:rPr lang="en-US" sz="900" b="1">
                          <a:latin typeface="Times New Roman"/>
                          <a:ea typeface="Calibri"/>
                          <a:cs typeface="Mangal"/>
                        </a:rPr>
                        <a:t>(%)</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Extent of Land Owned (%)</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Caste Hindus </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900" b="1">
                          <a:latin typeface="Times New Roman"/>
                          <a:ea typeface="Calibri"/>
                          <a:cs typeface="Mangal"/>
                        </a:rPr>
                        <a:t>Dalits</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b="1">
                          <a:latin typeface="Times New Roman"/>
                          <a:ea typeface="Calibri"/>
                          <a:cs typeface="Mangal"/>
                        </a:rPr>
                        <a:t>Landless</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latin typeface="Times New Roman"/>
                          <a:ea typeface="Calibri"/>
                          <a:cs typeface="Mangal"/>
                        </a:rPr>
                        <a:t>111</a:t>
                      </a:r>
                      <a:endParaRPr lang="en-US" sz="900" dirty="0">
                        <a:latin typeface="Calibri"/>
                        <a:ea typeface="Calibri"/>
                        <a:cs typeface="Mangal"/>
                      </a:endParaRPr>
                    </a:p>
                    <a:p>
                      <a:pPr marL="0" marR="0" algn="ctr">
                        <a:lnSpc>
                          <a:spcPct val="115000"/>
                        </a:lnSpc>
                        <a:spcBef>
                          <a:spcPts val="0"/>
                        </a:spcBef>
                        <a:spcAft>
                          <a:spcPts val="0"/>
                        </a:spcAft>
                      </a:pPr>
                      <a:r>
                        <a:rPr lang="en-US" sz="900" dirty="0">
                          <a:latin typeface="Times New Roman"/>
                          <a:ea typeface="Calibri"/>
                          <a:cs typeface="Mangal"/>
                        </a:rPr>
                        <a:t>(43.0)</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latin typeface="Times New Roman"/>
                          <a:ea typeface="Calibri"/>
                          <a:cs typeface="Mangal"/>
                        </a:rPr>
                        <a:t>86</a:t>
                      </a:r>
                      <a:endParaRPr lang="en-US" sz="900" dirty="0">
                        <a:latin typeface="Calibri"/>
                        <a:ea typeface="Calibri"/>
                        <a:cs typeface="Mangal"/>
                      </a:endParaRPr>
                    </a:p>
                    <a:p>
                      <a:pPr marL="0" marR="0" algn="ctr">
                        <a:lnSpc>
                          <a:spcPct val="115000"/>
                        </a:lnSpc>
                        <a:spcBef>
                          <a:spcPts val="0"/>
                        </a:spcBef>
                        <a:spcAft>
                          <a:spcPts val="0"/>
                        </a:spcAft>
                      </a:pPr>
                      <a:r>
                        <a:rPr lang="en-US" sz="900" dirty="0">
                          <a:latin typeface="Times New Roman"/>
                          <a:ea typeface="Calibri"/>
                          <a:cs typeface="Mangal"/>
                        </a:rPr>
                        <a:t>(58.1)</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197</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(48.5)</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b="1" dirty="0">
                          <a:latin typeface="Times New Roman"/>
                          <a:ea typeface="Calibri"/>
                          <a:cs typeface="Mangal"/>
                        </a:rPr>
                        <a:t>Nil</a:t>
                      </a:r>
                      <a:endParaRPr lang="en-US" sz="900" dirty="0">
                        <a:latin typeface="Calibri"/>
                        <a:ea typeface="Calibri"/>
                        <a:cs typeface="Mangal"/>
                      </a:endParaRPr>
                    </a:p>
                    <a:p>
                      <a:pPr marL="0" marR="0" algn="ctr">
                        <a:lnSpc>
                          <a:spcPct val="115000"/>
                        </a:lnSpc>
                        <a:spcBef>
                          <a:spcPts val="0"/>
                        </a:spcBef>
                        <a:spcAft>
                          <a:spcPts val="0"/>
                        </a:spcAft>
                      </a:pPr>
                      <a:r>
                        <a:rPr lang="en-US" sz="900" dirty="0">
                          <a:latin typeface="Times New Roman"/>
                          <a:ea typeface="Calibri"/>
                          <a:cs typeface="Mangal"/>
                        </a:rPr>
                        <a:t>(0.0)</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latin typeface="Times New Roman"/>
                          <a:ea typeface="Calibri"/>
                          <a:cs typeface="Mangal"/>
                        </a:rPr>
                        <a:t>0.00</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0.01-0.99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latin typeface="Times New Roman"/>
                          <a:ea typeface="Calibri"/>
                          <a:cs typeface="Mangal"/>
                        </a:rPr>
                        <a:t>35</a:t>
                      </a:r>
                      <a:endParaRPr lang="en-US" sz="900" dirty="0">
                        <a:latin typeface="Calibri"/>
                        <a:ea typeface="Calibri"/>
                        <a:cs typeface="Mangal"/>
                      </a:endParaRPr>
                    </a:p>
                    <a:p>
                      <a:pPr marL="0" marR="0" algn="ctr">
                        <a:lnSpc>
                          <a:spcPct val="115000"/>
                        </a:lnSpc>
                        <a:spcBef>
                          <a:spcPts val="0"/>
                        </a:spcBef>
                        <a:spcAft>
                          <a:spcPts val="0"/>
                        </a:spcAft>
                      </a:pPr>
                      <a:r>
                        <a:rPr lang="en-US" sz="900" dirty="0">
                          <a:latin typeface="Times New Roman"/>
                          <a:ea typeface="Calibri"/>
                          <a:cs typeface="Mangal"/>
                        </a:rPr>
                        <a:t>(13.6)</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latin typeface="Times New Roman"/>
                          <a:ea typeface="Calibri"/>
                          <a:cs typeface="Mangal"/>
                        </a:rPr>
                        <a:t>15.66</a:t>
                      </a:r>
                      <a:endParaRPr lang="en-US" sz="900" dirty="0">
                        <a:latin typeface="Calibri"/>
                        <a:ea typeface="Calibri"/>
                        <a:cs typeface="Mangal"/>
                      </a:endParaRPr>
                    </a:p>
                    <a:p>
                      <a:pPr marL="0" marR="0" algn="ctr">
                        <a:lnSpc>
                          <a:spcPct val="115000"/>
                        </a:lnSpc>
                        <a:spcBef>
                          <a:spcPts val="0"/>
                        </a:spcBef>
                        <a:spcAft>
                          <a:spcPts val="0"/>
                        </a:spcAft>
                      </a:pPr>
                      <a:r>
                        <a:rPr lang="en-US" sz="900" dirty="0">
                          <a:latin typeface="Times New Roman"/>
                          <a:ea typeface="Calibri"/>
                          <a:cs typeface="Mangal"/>
                        </a:rPr>
                        <a:t>(3.5)</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41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(27.7)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16.78</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(29.0)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76</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(18.7)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32.44</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(6.4)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0.36</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0.33</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1.00-1.99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54</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(20.9)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58.37</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(12.9)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(7.4)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11.50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(19.9)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65</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(16.0)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69.87</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(13.7)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0.86</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0.83</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2.00-3.99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36</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(14.0)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86.21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(19.0)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9</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(6.1)</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24.50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(42.4)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45</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(11.1)</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110.71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(21.7)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1.90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2.16</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4.00-6.99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14</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(5.4)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67.57</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(14.9)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5.00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(8.7)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15</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(3.7)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72.50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(14.2)</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3.84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3.98</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7.00-9.99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7.00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(1.5)</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(0.2)</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7.00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5.57</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10.00 +</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(2.3)</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68.00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(15.0)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((1.5)</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68.00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(13.3)</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9.01</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BL</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150.00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(33.1)</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(0.2)</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150.00</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(29.4)</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119.29</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Nil</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5120">
                <a:tc>
                  <a:txBody>
                    <a:bodyPr/>
                    <a:lstStyle/>
                    <a:p>
                      <a:pPr marL="0" marR="0" algn="ctr">
                        <a:lnSpc>
                          <a:spcPct val="115000"/>
                        </a:lnSpc>
                        <a:spcBef>
                          <a:spcPts val="0"/>
                        </a:spcBef>
                        <a:spcAft>
                          <a:spcPts val="0"/>
                        </a:spcAft>
                      </a:pPr>
                      <a:r>
                        <a:rPr lang="en-US" sz="900">
                          <a:latin typeface="Times New Roman"/>
                          <a:ea typeface="Calibri"/>
                          <a:cs typeface="Mangal"/>
                        </a:rPr>
                        <a:t>Total</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258</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452.81</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148</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57.78</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4.6</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510.52</a:t>
                      </a:r>
                      <a:endParaRPr lang="en-US" sz="900">
                        <a:latin typeface="Calibri"/>
                        <a:ea typeface="Calibri"/>
                        <a:cs typeface="Mangal"/>
                      </a:endParaRPr>
                    </a:p>
                    <a:p>
                      <a:pPr marL="0" marR="0" algn="ctr">
                        <a:lnSpc>
                          <a:spcPct val="115000"/>
                        </a:lnSpc>
                        <a:spcBef>
                          <a:spcPts val="0"/>
                        </a:spcBef>
                        <a:spcAft>
                          <a:spcPts val="0"/>
                        </a:spcAft>
                      </a:pPr>
                      <a:r>
                        <a:rPr lang="en-US" sz="900">
                          <a:latin typeface="Times New Roman"/>
                          <a:ea typeface="Calibri"/>
                          <a:cs typeface="Mangal"/>
                        </a:rPr>
                        <a:t>(100.0)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a:latin typeface="Times New Roman"/>
                          <a:ea typeface="Calibri"/>
                          <a:cs typeface="Mangal"/>
                        </a:rPr>
                        <a:t>1.40</a:t>
                      </a:r>
                      <a:endParaRPr lang="en-US" sz="90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900" dirty="0">
                          <a:latin typeface="Times New Roman"/>
                          <a:ea typeface="Calibri"/>
                          <a:cs typeface="Mangal"/>
                        </a:rPr>
                        <a:t>0.31</a:t>
                      </a:r>
                      <a:endParaRPr lang="en-US" sz="900" dirty="0">
                        <a:latin typeface="Calibri"/>
                        <a:ea typeface="Calibri"/>
                        <a:cs typeface="Mangal"/>
                      </a:endParaRPr>
                    </a:p>
                  </a:txBody>
                  <a:tcPr marL="53009" marR="530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1073" name="Rectangle 1"/>
          <p:cNvSpPr>
            <a:spLocks noChangeArrowheads="1"/>
          </p:cNvSpPr>
          <p:nvPr/>
        </p:nvSpPr>
        <p:spPr bwMode="auto">
          <a:xfrm>
            <a:off x="0" y="0"/>
            <a:ext cx="9144000"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Distribution of Landholding in </a:t>
            </a:r>
            <a:r>
              <a:rPr kumimoji="0" lang="en-US" sz="1200" b="1" i="0" u="sng"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Iruvelpattu</a:t>
            </a:r>
            <a:r>
              <a:rPr kumimoji="0" lang="en-US" sz="1200" b="1" i="0" u="sng"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(2008)</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228600" y="5181600"/>
            <a:ext cx="8229600" cy="923330"/>
          </a:xfrm>
          <a:prstGeom prst="rect">
            <a:avLst/>
          </a:prstGeom>
        </p:spPr>
        <p:txBody>
          <a:bodyPr wrap="square">
            <a:spAutoFit/>
          </a:bodyPr>
          <a:lstStyle/>
          <a:p>
            <a:pPr lvl="0" eaLnBrk="0" fontAlgn="base" hangingPunct="0">
              <a:spcBef>
                <a:spcPct val="0"/>
              </a:spcBef>
              <a:spcAft>
                <a:spcPct val="0"/>
              </a:spcAft>
            </a:pPr>
            <a:r>
              <a:rPr lang="en-US" b="1" dirty="0" smtClean="0">
                <a:latin typeface="Times New Roman" pitchFamily="18" charset="0"/>
                <a:ea typeface="Calibri" pitchFamily="34" charset="0"/>
                <a:cs typeface="Times New Roman" pitchFamily="18" charset="0"/>
              </a:rPr>
              <a:t>Source: </a:t>
            </a:r>
            <a:r>
              <a:rPr lang="en-US" dirty="0" smtClean="0">
                <a:latin typeface="Times New Roman" pitchFamily="18" charset="0"/>
                <a:ea typeface="Calibri" pitchFamily="34" charset="0"/>
                <a:cs typeface="Times New Roman" pitchFamily="18" charset="0"/>
              </a:rPr>
              <a:t>Harris, John, J. </a:t>
            </a:r>
            <a:r>
              <a:rPr lang="en-US" dirty="0" err="1" smtClean="0">
                <a:latin typeface="Times New Roman" pitchFamily="18" charset="0"/>
                <a:ea typeface="Calibri" pitchFamily="34" charset="0"/>
                <a:cs typeface="Times New Roman" pitchFamily="18" charset="0"/>
              </a:rPr>
              <a:t>Jeyaranjan</a:t>
            </a:r>
            <a:r>
              <a:rPr lang="en-US" dirty="0" smtClean="0">
                <a:latin typeface="Times New Roman" pitchFamily="18" charset="0"/>
                <a:ea typeface="Calibri" pitchFamily="34" charset="0"/>
                <a:cs typeface="Times New Roman" pitchFamily="18" charset="0"/>
              </a:rPr>
              <a:t>, K </a:t>
            </a:r>
            <a:r>
              <a:rPr lang="en-US" dirty="0" err="1" smtClean="0">
                <a:latin typeface="Times New Roman" pitchFamily="18" charset="0"/>
                <a:ea typeface="Calibri" pitchFamily="34" charset="0"/>
                <a:cs typeface="Times New Roman" pitchFamily="18" charset="0"/>
              </a:rPr>
              <a:t>Nagraj</a:t>
            </a:r>
            <a:r>
              <a:rPr lang="en-US" dirty="0" smtClean="0">
                <a:latin typeface="Times New Roman" pitchFamily="18" charset="0"/>
                <a:ea typeface="Calibri" pitchFamily="34" charset="0"/>
                <a:cs typeface="Times New Roman" pitchFamily="18" charset="0"/>
              </a:rPr>
              <a:t>, Land, </a:t>
            </a:r>
            <a:r>
              <a:rPr lang="en-US" dirty="0" err="1" smtClean="0">
                <a:latin typeface="Times New Roman" pitchFamily="18" charset="0"/>
                <a:ea typeface="Calibri" pitchFamily="34" charset="0"/>
                <a:cs typeface="Times New Roman" pitchFamily="18" charset="0"/>
              </a:rPr>
              <a:t>Labour</a:t>
            </a:r>
            <a:r>
              <a:rPr lang="en-US" dirty="0" smtClean="0">
                <a:latin typeface="Times New Roman" pitchFamily="18" charset="0"/>
                <a:ea typeface="Calibri" pitchFamily="34" charset="0"/>
                <a:cs typeface="Times New Roman" pitchFamily="18" charset="0"/>
              </a:rPr>
              <a:t> and </a:t>
            </a:r>
          </a:p>
          <a:p>
            <a:pPr lvl="0" eaLnBrk="0" fontAlgn="base" hangingPunct="0">
              <a:spcBef>
                <a:spcPct val="0"/>
              </a:spcBef>
              <a:spcAft>
                <a:spcPct val="0"/>
              </a:spcAft>
            </a:pPr>
            <a:r>
              <a:rPr lang="en-US" dirty="0" smtClean="0">
                <a:latin typeface="Times New Roman" pitchFamily="18" charset="0"/>
                <a:ea typeface="Calibri" pitchFamily="34" charset="0"/>
                <a:cs typeface="Times New Roman" pitchFamily="18" charset="0"/>
              </a:rPr>
              <a:t>Casts Politics in Rural Tamil Nadu in the 20</a:t>
            </a:r>
            <a:r>
              <a:rPr lang="en-US" baseline="30000" dirty="0" smtClean="0">
                <a:latin typeface="Times New Roman" pitchFamily="18" charset="0"/>
                <a:ea typeface="Calibri" pitchFamily="34" charset="0"/>
                <a:cs typeface="Times New Roman" pitchFamily="18" charset="0"/>
              </a:rPr>
              <a:t>th</a:t>
            </a:r>
            <a:r>
              <a:rPr lang="en-US" dirty="0" smtClean="0">
                <a:latin typeface="Times New Roman" pitchFamily="18" charset="0"/>
                <a:ea typeface="Calibri" pitchFamily="34" charset="0"/>
                <a:cs typeface="Times New Roman" pitchFamily="18" charset="0"/>
              </a:rPr>
              <a:t> Century: </a:t>
            </a:r>
            <a:r>
              <a:rPr lang="en-US" dirty="0" err="1" smtClean="0">
                <a:latin typeface="Times New Roman" pitchFamily="18" charset="0"/>
                <a:ea typeface="Calibri" pitchFamily="34" charset="0"/>
                <a:cs typeface="Times New Roman" pitchFamily="18" charset="0"/>
              </a:rPr>
              <a:t>Iruvelpattu</a:t>
            </a:r>
            <a:r>
              <a:rPr lang="en-US" dirty="0" smtClean="0">
                <a:latin typeface="Times New Roman" pitchFamily="18" charset="0"/>
                <a:ea typeface="Calibri" pitchFamily="34" charset="0"/>
                <a:cs typeface="Times New Roman" pitchFamily="18" charset="0"/>
              </a:rPr>
              <a:t> (1916-2008), Economic and Political Weekly, 2010.</a:t>
            </a:r>
            <a:endParaRPr lang="en-US" dirty="0"/>
          </a:p>
        </p:txBody>
      </p:sp>
      <p:pic>
        <p:nvPicPr>
          <p:cNvPr id="8" name="Picture 2" descr="C:\Users\hp\Desktop\labor pics\aradhak pics\dhan jan 10\DSC01488.JPG"/>
          <p:cNvPicPr>
            <a:picLocks noChangeAspect="1" noChangeArrowheads="1"/>
          </p:cNvPicPr>
          <p:nvPr/>
        </p:nvPicPr>
        <p:blipFill>
          <a:blip r:embed="rId2"/>
          <a:srcRect/>
          <a:stretch>
            <a:fillRect/>
          </a:stretch>
        </p:blipFill>
        <p:spPr bwMode="auto">
          <a:xfrm>
            <a:off x="6604572" y="514350"/>
            <a:ext cx="2310827" cy="2305050"/>
          </a:xfrm>
          <a:prstGeom prst="rect">
            <a:avLst/>
          </a:prstGeom>
          <a:noFill/>
        </p:spPr>
      </p:pic>
      <p:pic>
        <p:nvPicPr>
          <p:cNvPr id="9" name="Picture 3"/>
          <p:cNvPicPr>
            <a:picLocks noChangeAspect="1" noChangeArrowheads="1"/>
          </p:cNvPicPr>
          <p:nvPr/>
        </p:nvPicPr>
        <p:blipFill>
          <a:blip r:embed="rId3"/>
          <a:srcRect/>
          <a:stretch>
            <a:fillRect/>
          </a:stretch>
        </p:blipFill>
        <p:spPr bwMode="auto">
          <a:xfrm>
            <a:off x="6637730" y="2895601"/>
            <a:ext cx="2291957"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3505199"/>
          </a:xfrm>
        </p:spPr>
        <p:txBody>
          <a:bodyPr>
            <a:noAutofit/>
          </a:bodyPr>
          <a:lstStyle/>
          <a:p>
            <a:pPr algn="ctr">
              <a:buNone/>
            </a:pPr>
            <a:r>
              <a:rPr lang="en-US" sz="2000" b="1" dirty="0" smtClean="0">
                <a:latin typeface="Times New Roman" pitchFamily="18" charset="0"/>
                <a:cs typeface="Times New Roman" pitchFamily="18" charset="0"/>
              </a:rPr>
              <a:t>The Sites</a:t>
            </a:r>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Before proceeding with the description of employment trends </a:t>
            </a:r>
            <a:r>
              <a:rPr lang="en-US" sz="2000" dirty="0" smtClean="0">
                <a:latin typeface="Times New Roman" pitchFamily="18" charset="0"/>
                <a:cs typeface="Times New Roman" pitchFamily="18" charset="0"/>
              </a:rPr>
              <a:t>noted </a:t>
            </a:r>
            <a:r>
              <a:rPr lang="en-US" sz="2000" dirty="0" smtClean="0">
                <a:latin typeface="Times New Roman" pitchFamily="18" charset="0"/>
                <a:cs typeface="Times New Roman" pitchFamily="18" charset="0"/>
              </a:rPr>
              <a:t>in Dhantala and Aradhaknagar, over past eight decades, it is imperative to provide an overview of the said locations here. Dhantala is a middle sized village of almost 2800 residents in Meerut district of UP </a:t>
            </a:r>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Aradhaknagar </a:t>
            </a:r>
            <a:r>
              <a:rPr lang="en-US" sz="2000" dirty="0" smtClean="0">
                <a:latin typeface="Times New Roman" pitchFamily="18" charset="0"/>
                <a:cs typeface="Times New Roman" pitchFamily="18" charset="0"/>
              </a:rPr>
              <a:t>is a fast changing slum of almost 1800 dwellers on the Delhi-UP border, along the G.T Road. My first engagement with both these communities began in 1988 when I surveyed them while finalizing my M. Phil dissertation on ‘Neighborhood Research’ at the University of Delhi.</a:t>
            </a:r>
            <a:endParaRPr lang="en-US" sz="2000" dirty="0">
              <a:latin typeface="Times New Roman" pitchFamily="18" charset="0"/>
              <a:cs typeface="Times New Roman" pitchFamily="18" charset="0"/>
            </a:endParaRPr>
          </a:p>
        </p:txBody>
      </p:sp>
      <p:pic>
        <p:nvPicPr>
          <p:cNvPr id="8" name="Picture 7" descr="D:\labor pics from Pen Drive\work photo\New folder\DSC03181.JPG"/>
          <p:cNvPicPr/>
          <p:nvPr/>
        </p:nvPicPr>
        <p:blipFill>
          <a:blip r:embed="rId2" cstate="print"/>
          <a:srcRect/>
          <a:stretch>
            <a:fillRect/>
          </a:stretch>
        </p:blipFill>
        <p:spPr bwMode="auto">
          <a:xfrm>
            <a:off x="914400" y="3886200"/>
            <a:ext cx="2362200" cy="1905000"/>
          </a:xfrm>
          <a:prstGeom prst="rect">
            <a:avLst/>
          </a:prstGeom>
          <a:noFill/>
          <a:ln w="9525">
            <a:noFill/>
            <a:miter lim="800000"/>
            <a:headEnd/>
            <a:tailEnd/>
          </a:ln>
        </p:spPr>
      </p:pic>
      <p:pic>
        <p:nvPicPr>
          <p:cNvPr id="6" name="Picture 5" descr="D:\labor pics from Pen Drive\muzaffarngr\2014-01-27 14.15.12.jpg"/>
          <p:cNvPicPr/>
          <p:nvPr/>
        </p:nvPicPr>
        <p:blipFill>
          <a:blip r:embed="rId3" cstate="print"/>
          <a:srcRect/>
          <a:stretch>
            <a:fillRect/>
          </a:stretch>
        </p:blipFill>
        <p:spPr bwMode="auto">
          <a:xfrm>
            <a:off x="5867400" y="4038600"/>
            <a:ext cx="2283567"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838200" y="228600"/>
          <a:ext cx="7143750" cy="6134100"/>
        </p:xfrm>
        <a:graphic>
          <a:graphicData uri="http://schemas.openxmlformats.org/presentationml/2006/ole">
            <p:oleObj spid="_x0000_s136194" name="Document" r:id="rId4" imgW="7258257" imgH="6026557" progId="Word.Document.12">
              <p:embed/>
            </p:oleObj>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1" y="1219197"/>
          <a:ext cx="6629400" cy="4419603"/>
        </p:xfrm>
        <a:graphic>
          <a:graphicData uri="http://schemas.openxmlformats.org/drawingml/2006/table">
            <a:tbl>
              <a:tblPr/>
              <a:tblGrid>
                <a:gridCol w="1300818"/>
                <a:gridCol w="735273"/>
                <a:gridCol w="691516"/>
                <a:gridCol w="665659"/>
                <a:gridCol w="505874"/>
                <a:gridCol w="505874"/>
                <a:gridCol w="859256"/>
                <a:gridCol w="859256"/>
                <a:gridCol w="505874"/>
              </a:tblGrid>
              <a:tr h="432083">
                <a:tc>
                  <a:txBody>
                    <a:bodyPr/>
                    <a:lstStyle/>
                    <a:p>
                      <a:pPr marL="0" marR="0" algn="l">
                        <a:lnSpc>
                          <a:spcPct val="115000"/>
                        </a:lnSpc>
                        <a:spcBef>
                          <a:spcPts val="0"/>
                        </a:spcBef>
                        <a:spcAft>
                          <a:spcPts val="0"/>
                        </a:spcAft>
                      </a:pPr>
                      <a:r>
                        <a:rPr lang="en-US" sz="1200" b="1" dirty="0">
                          <a:latin typeface="Times New Roman"/>
                          <a:ea typeface="Times New Roman"/>
                          <a:cs typeface="Mangal"/>
                        </a:rPr>
                        <a:t>Occupation Groups</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a:txBody>
                    <a:bodyPr/>
                    <a:lstStyle/>
                    <a:p>
                      <a:pPr marL="0" marR="0" algn="ctr">
                        <a:lnSpc>
                          <a:spcPct val="115000"/>
                        </a:lnSpc>
                        <a:spcBef>
                          <a:spcPts val="0"/>
                        </a:spcBef>
                        <a:spcAft>
                          <a:spcPts val="0"/>
                        </a:spcAft>
                      </a:pPr>
                      <a:r>
                        <a:rPr lang="en-US" sz="1200" b="1" dirty="0">
                          <a:latin typeface="Times New Roman"/>
                          <a:ea typeface="Times New Roman"/>
                          <a:cs typeface="Mangal"/>
                        </a:rPr>
                        <a:t>Level Of Education</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1200" b="1">
                          <a:latin typeface="Times New Roman"/>
                          <a:ea typeface="Times New Roman"/>
                          <a:cs typeface="Mangal"/>
                        </a:rPr>
                        <a:t>Total</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8124">
                <a:tc>
                  <a:txBody>
                    <a:bodyPr/>
                    <a:lstStyle/>
                    <a:p>
                      <a:pPr marL="0" marR="0" algn="l">
                        <a:lnSpc>
                          <a:spcPct val="115000"/>
                        </a:lnSpc>
                        <a:spcBef>
                          <a:spcPts val="0"/>
                        </a:spcBef>
                        <a:spcAft>
                          <a:spcPts val="0"/>
                        </a:spcAft>
                      </a:pPr>
                      <a:endParaRPr lang="en-US" sz="1200" dirty="0">
                        <a:latin typeface="Times New Roman"/>
                        <a:ea typeface="Times New Roman"/>
                        <a:cs typeface="Mangal"/>
                      </a:endParaRPr>
                    </a:p>
                  </a:txBody>
                  <a:tcPr marL="65843" marR="6584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a:latin typeface="Times New Roman"/>
                          <a:ea typeface="Times New Roman"/>
                          <a:cs typeface="Mangal"/>
                        </a:rPr>
                        <a:t>Illiterate</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latin typeface="Times New Roman"/>
                          <a:ea typeface="Times New Roman"/>
                          <a:cs typeface="Mangal"/>
                        </a:rPr>
                        <a:t>Literate</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dirty="0">
                          <a:latin typeface="Times New Roman"/>
                          <a:ea typeface="Times New Roman"/>
                          <a:cs typeface="Mangal"/>
                        </a:rPr>
                        <a:t>Studied till Class 3</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a:latin typeface="Times New Roman"/>
                          <a:ea typeface="Times New Roman"/>
                          <a:cs typeface="Mangal"/>
                        </a:rPr>
                        <a:t>Class 4 &amp;5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a:latin typeface="Times New Roman"/>
                          <a:ea typeface="Times New Roman"/>
                          <a:cs typeface="Mangal"/>
                        </a:rPr>
                        <a:t>Class 6 to 9</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a:latin typeface="Times New Roman"/>
                          <a:ea typeface="Times New Roman"/>
                          <a:cs typeface="Mangal"/>
                        </a:rPr>
                        <a:t>Secondary</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200" b="1">
                          <a:latin typeface="Times New Roman"/>
                          <a:ea typeface="Times New Roman"/>
                          <a:cs typeface="Mangal"/>
                        </a:rPr>
                        <a:t>Above Secondary</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200">
                        <a:latin typeface="Times New Roman"/>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dirty="0">
                          <a:latin typeface="Times New Roman"/>
                          <a:ea typeface="Times New Roman"/>
                          <a:cs typeface="Mangal"/>
                        </a:rPr>
                        <a:t>Professional</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2.6</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0.0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6.3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3.4</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5.5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8.6</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21.3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5.5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dirty="0">
                          <a:latin typeface="Times New Roman"/>
                          <a:ea typeface="Times New Roman"/>
                          <a:cs typeface="Mangal"/>
                        </a:rPr>
                        <a:t>Sales</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14.5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12.0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10.9</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12.9</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12.5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9.3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11.2</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12.8</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dirty="0">
                          <a:latin typeface="Times New Roman"/>
                          <a:ea typeface="Times New Roman"/>
                          <a:cs typeface="Mangal"/>
                        </a:rPr>
                        <a:t>Trade </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11.7</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28.0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14.1</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14.3</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15.1</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16.4</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21.3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14.7</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a:latin typeface="Times New Roman"/>
                          <a:ea typeface="Times New Roman"/>
                          <a:cs typeface="Mangal"/>
                        </a:rPr>
                        <a:t>Personal Service</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19.9</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14.0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23.4</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10.2</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9.6</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2.1</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4.5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13.4</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a:latin typeface="Times New Roman"/>
                          <a:ea typeface="Times New Roman"/>
                          <a:cs typeface="Mangal"/>
                        </a:rPr>
                        <a:t>Manufacturing</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8.0</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8.0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9.4</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15.6</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8.1</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12.9</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4.5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9.3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83">
                <a:tc>
                  <a:txBody>
                    <a:bodyPr/>
                    <a:lstStyle/>
                    <a:p>
                      <a:pPr marL="0" marR="0" algn="l">
                        <a:lnSpc>
                          <a:spcPct val="115000"/>
                        </a:lnSpc>
                        <a:spcBef>
                          <a:spcPts val="0"/>
                        </a:spcBef>
                        <a:spcAft>
                          <a:spcPts val="0"/>
                        </a:spcAft>
                      </a:pPr>
                      <a:r>
                        <a:rPr lang="en-US" sz="1200" b="1">
                          <a:latin typeface="Times New Roman"/>
                          <a:ea typeface="Times New Roman"/>
                          <a:cs typeface="Mangal"/>
                        </a:rPr>
                        <a:t>Commercial Service</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9.9</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6.0</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7.8</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9.5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13.3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13.6</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12.4</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10.9</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a:latin typeface="Times New Roman"/>
                          <a:ea typeface="Times New Roman"/>
                          <a:cs typeface="Mangal"/>
                        </a:rPr>
                        <a:t>Transport</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2.4</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6.0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1.6</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2.7</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4.1</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5.0</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2.2</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3.2</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2083">
                <a:tc>
                  <a:txBody>
                    <a:bodyPr/>
                    <a:lstStyle/>
                    <a:p>
                      <a:pPr marL="0" marR="0" algn="l">
                        <a:lnSpc>
                          <a:spcPct val="115000"/>
                        </a:lnSpc>
                        <a:spcBef>
                          <a:spcPts val="0"/>
                        </a:spcBef>
                        <a:spcAft>
                          <a:spcPts val="0"/>
                        </a:spcAft>
                      </a:pPr>
                      <a:r>
                        <a:rPr lang="en-US" sz="1200" b="1">
                          <a:latin typeface="Times New Roman"/>
                          <a:ea typeface="Times New Roman"/>
                          <a:cs typeface="Mangal"/>
                        </a:rPr>
                        <a:t>Tailoring, Knitting, etc.</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6.0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3.1</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2.7</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3.0</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7.9</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1.1</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2.7</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a:latin typeface="Times New Roman"/>
                          <a:ea typeface="Times New Roman"/>
                          <a:cs typeface="Mangal"/>
                        </a:rPr>
                        <a:t>Construction</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27.6</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12.0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20.3</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25.2</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20.7</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19.3</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13.5</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22.9</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a:latin typeface="Times New Roman"/>
                          <a:ea typeface="Times New Roman"/>
                          <a:cs typeface="Mangal"/>
                        </a:rPr>
                        <a:t>Security</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0.0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0.0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0.7</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0.7</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3.4</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0.8</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021">
                <a:tc>
                  <a:txBody>
                    <a:bodyPr/>
                    <a:lstStyle/>
                    <a:p>
                      <a:pPr marL="0" marR="0" algn="l">
                        <a:lnSpc>
                          <a:spcPct val="115000"/>
                        </a:lnSpc>
                        <a:spcBef>
                          <a:spcPts val="0"/>
                        </a:spcBef>
                        <a:spcAft>
                          <a:spcPts val="0"/>
                        </a:spcAft>
                      </a:pPr>
                      <a:r>
                        <a:rPr lang="en-US" sz="1200" b="1">
                          <a:latin typeface="Times New Roman"/>
                          <a:ea typeface="Times New Roman"/>
                          <a:cs typeface="Mangal"/>
                        </a:rPr>
                        <a:t>Repairing</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2.2</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6.0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3.1</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2.7</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6.6</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4.3</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4.5</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3.8</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0041">
                <a:tc>
                  <a:txBody>
                    <a:bodyPr/>
                    <a:lstStyle/>
                    <a:p>
                      <a:pPr marL="0" marR="0" algn="l">
                        <a:lnSpc>
                          <a:spcPct val="115000"/>
                        </a:lnSpc>
                        <a:spcBef>
                          <a:spcPts val="0"/>
                        </a:spcBef>
                        <a:spcAft>
                          <a:spcPts val="0"/>
                        </a:spcAft>
                      </a:pPr>
                      <a:r>
                        <a:rPr lang="en-US" sz="1200" b="1">
                          <a:latin typeface="Times New Roman"/>
                          <a:ea typeface="Times New Roman"/>
                          <a:cs typeface="Mangal"/>
                        </a:rPr>
                        <a:t>Total/Percentage </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100/ 39.5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100/</a:t>
                      </a:r>
                      <a:endParaRPr lang="en-US" sz="1100">
                        <a:latin typeface="Calibri"/>
                        <a:ea typeface="Times New Roman"/>
                        <a:cs typeface="Mangal"/>
                      </a:endParaRPr>
                    </a:p>
                    <a:p>
                      <a:pPr marL="0" marR="0" algn="ctr">
                        <a:lnSpc>
                          <a:spcPct val="115000"/>
                        </a:lnSpc>
                        <a:spcBef>
                          <a:spcPts val="0"/>
                        </a:spcBef>
                        <a:spcAft>
                          <a:spcPts val="0"/>
                        </a:spcAft>
                      </a:pPr>
                      <a:r>
                        <a:rPr lang="en-US" sz="1200">
                          <a:latin typeface="Times New Roman"/>
                          <a:ea typeface="Times New Roman"/>
                          <a:cs typeface="Mangal"/>
                        </a:rPr>
                        <a:t>4.00</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100/</a:t>
                      </a:r>
                      <a:endParaRPr lang="en-US" sz="1100">
                        <a:latin typeface="Calibri"/>
                        <a:ea typeface="Times New Roman"/>
                        <a:cs typeface="Mangal"/>
                      </a:endParaRPr>
                    </a:p>
                    <a:p>
                      <a:pPr marL="0" marR="0" algn="ctr">
                        <a:lnSpc>
                          <a:spcPct val="115000"/>
                        </a:lnSpc>
                        <a:spcBef>
                          <a:spcPts val="0"/>
                        </a:spcBef>
                        <a:spcAft>
                          <a:spcPts val="0"/>
                        </a:spcAft>
                      </a:pPr>
                      <a:r>
                        <a:rPr lang="en-US" sz="1200">
                          <a:latin typeface="Times New Roman"/>
                          <a:ea typeface="Times New Roman"/>
                          <a:cs typeface="Mangal"/>
                        </a:rPr>
                        <a:t>5.11</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100/ 11.7</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Times New Roman"/>
                          <a:ea typeface="Times New Roman"/>
                          <a:cs typeface="Mangal"/>
                        </a:rPr>
                        <a:t>100/</a:t>
                      </a:r>
                      <a:endParaRPr lang="en-US" sz="1100">
                        <a:latin typeface="Calibri"/>
                        <a:ea typeface="Times New Roman"/>
                        <a:cs typeface="Mangal"/>
                      </a:endParaRPr>
                    </a:p>
                    <a:p>
                      <a:pPr marL="0" marR="0" algn="ctr">
                        <a:lnSpc>
                          <a:spcPct val="115000"/>
                        </a:lnSpc>
                        <a:spcBef>
                          <a:spcPts val="0"/>
                        </a:spcBef>
                        <a:spcAft>
                          <a:spcPts val="0"/>
                        </a:spcAft>
                      </a:pPr>
                      <a:r>
                        <a:rPr lang="en-US" sz="1200">
                          <a:latin typeface="Times New Roman"/>
                          <a:ea typeface="Times New Roman"/>
                          <a:cs typeface="Mangal"/>
                        </a:rPr>
                        <a:t>21.5</a:t>
                      </a:r>
                      <a:endParaRPr lang="en-US" sz="110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100/</a:t>
                      </a:r>
                      <a:endParaRPr lang="en-US" sz="1100" dirty="0">
                        <a:latin typeface="Calibri"/>
                        <a:ea typeface="Times New Roman"/>
                        <a:cs typeface="Mangal"/>
                      </a:endParaRPr>
                    </a:p>
                    <a:p>
                      <a:pPr marL="0" marR="0" algn="ctr">
                        <a:lnSpc>
                          <a:spcPct val="115000"/>
                        </a:lnSpc>
                        <a:spcBef>
                          <a:spcPts val="0"/>
                        </a:spcBef>
                        <a:spcAft>
                          <a:spcPts val="0"/>
                        </a:spcAft>
                      </a:pPr>
                      <a:r>
                        <a:rPr lang="en-US" sz="1200" dirty="0">
                          <a:latin typeface="Times New Roman"/>
                          <a:ea typeface="Times New Roman"/>
                          <a:cs typeface="Mangal"/>
                        </a:rPr>
                        <a:t>11.1</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100/</a:t>
                      </a:r>
                      <a:endParaRPr lang="en-US" sz="1100" dirty="0">
                        <a:latin typeface="Calibri"/>
                        <a:ea typeface="Times New Roman"/>
                        <a:cs typeface="Mangal"/>
                      </a:endParaRPr>
                    </a:p>
                    <a:p>
                      <a:pPr marL="0" marR="0" algn="ctr">
                        <a:lnSpc>
                          <a:spcPct val="115000"/>
                        </a:lnSpc>
                        <a:spcBef>
                          <a:spcPts val="0"/>
                        </a:spcBef>
                        <a:spcAft>
                          <a:spcPts val="0"/>
                        </a:spcAft>
                      </a:pPr>
                      <a:r>
                        <a:rPr lang="en-US" sz="1200" dirty="0">
                          <a:latin typeface="Times New Roman"/>
                          <a:ea typeface="Times New Roman"/>
                          <a:cs typeface="Mangal"/>
                        </a:rPr>
                        <a:t>7.1</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Times New Roman"/>
                          <a:ea typeface="Times New Roman"/>
                          <a:cs typeface="Mangal"/>
                        </a:rPr>
                        <a:t>100</a:t>
                      </a:r>
                      <a:endParaRPr lang="en-US" sz="1100" dirty="0">
                        <a:latin typeface="Calibri"/>
                        <a:ea typeface="Times New Roman"/>
                        <a:cs typeface="Mangal"/>
                      </a:endParaRPr>
                    </a:p>
                  </a:txBody>
                  <a:tcPr marL="65843" marR="658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7585" name="Rectangle 1"/>
          <p:cNvSpPr>
            <a:spLocks noChangeArrowheads="1"/>
          </p:cNvSpPr>
          <p:nvPr/>
        </p:nvSpPr>
        <p:spPr bwMode="auto">
          <a:xfrm>
            <a:off x="0" y="38100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Percentage Distribution of Slum Workers by Occupation and Educational Level in </a:t>
            </a:r>
            <a:r>
              <a:rPr lang="en-US" sz="2000" b="1" dirty="0" smtClean="0">
                <a:latin typeface="Times New Roman" pitchFamily="18" charset="0"/>
                <a:ea typeface="Times New Roman" pitchFamily="18" charset="0"/>
                <a:cs typeface="Times New Roman" pitchFamily="18" charset="0"/>
              </a:rPr>
              <a:t>Delhi</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7586" name="Rectangle 2"/>
          <p:cNvSpPr>
            <a:spLocks noChangeArrowheads="1"/>
          </p:cNvSpPr>
          <p:nvPr/>
        </p:nvSpPr>
        <p:spPr bwMode="auto">
          <a:xfrm>
            <a:off x="152400" y="5638800"/>
            <a:ext cx="8763000"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Note: Based on survey of </a:t>
            </a:r>
            <a:r>
              <a:rPr kumimoji="0" lang="en-US" sz="13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1</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00 slum households in 2001.The percentage shares in each of the columns are calculated relative to the column total. Figure in parentheses give the percentage shares of each column total in the total sample (1258).  </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Source</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Arup </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Mitra</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13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Occupational Choices, Networks and Transfers: An Exegesis Based on Micro Data from Delhi Slums, </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13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Manohar</a:t>
            </a:r>
            <a:r>
              <a:rPr kumimoji="0" lang="en-US"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2003), pg 42.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3" descr="H:\labor pics\Aradhak Pics\Aradh mar 13\DSC02568.JPG"/>
          <p:cNvPicPr>
            <a:picLocks noChangeAspect="1" noChangeArrowheads="1"/>
          </p:cNvPicPr>
          <p:nvPr/>
        </p:nvPicPr>
        <p:blipFill>
          <a:blip r:embed="rId2" cstate="print"/>
          <a:srcRect/>
          <a:stretch>
            <a:fillRect/>
          </a:stretch>
        </p:blipFill>
        <p:spPr bwMode="auto">
          <a:xfrm>
            <a:off x="7010400" y="1066800"/>
            <a:ext cx="1981200" cy="2286000"/>
          </a:xfrm>
          <a:prstGeom prst="rect">
            <a:avLst/>
          </a:prstGeom>
          <a:noFill/>
        </p:spPr>
      </p:pic>
      <p:pic>
        <p:nvPicPr>
          <p:cNvPr id="6" name="Picture 5"/>
          <p:cNvPicPr>
            <a:picLocks noChangeAspect="1" noChangeArrowheads="1"/>
          </p:cNvPicPr>
          <p:nvPr/>
        </p:nvPicPr>
        <p:blipFill>
          <a:blip r:embed="rId3"/>
          <a:srcRect/>
          <a:stretch>
            <a:fillRect/>
          </a:stretch>
        </p:blipFill>
        <p:spPr bwMode="auto">
          <a:xfrm>
            <a:off x="6934200" y="3595774"/>
            <a:ext cx="2133600" cy="175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304800" y="685800"/>
            <a:ext cx="8458200" cy="3416320"/>
          </a:xfrm>
          <a:prstGeom prst="rect">
            <a:avLst/>
          </a:prstGeom>
          <a:noFill/>
          <a:ln w="9525">
            <a:noFill/>
            <a:miter lim="800000"/>
            <a:headEnd/>
            <a:tailEnd/>
          </a:ln>
        </p:spPr>
        <p:txBody>
          <a:bodyPr>
            <a:spAutoFit/>
          </a:bodyPr>
          <a:lstStyle/>
          <a:p>
            <a:pPr eaLnBrk="0" hangingPunct="0"/>
            <a:endParaRPr lang="en-US" b="1" dirty="0">
              <a:latin typeface="Times New Roman" pitchFamily="18" charset="0"/>
              <a:cs typeface="Times New Roman" pitchFamily="18" charset="0"/>
            </a:endParaRPr>
          </a:p>
          <a:p>
            <a:pPr algn="ctr" eaLnBrk="0" hangingPunct="0"/>
            <a:r>
              <a:rPr lang="en-US" b="1" dirty="0">
                <a:latin typeface="Times New Roman" pitchFamily="18" charset="0"/>
                <a:cs typeface="Times New Roman" pitchFamily="18" charset="0"/>
              </a:rPr>
              <a:t>Conjecturing Factors Promoting Occupational Diversification</a:t>
            </a:r>
          </a:p>
          <a:p>
            <a:pPr algn="just" eaLnBrk="0" hangingPunct="0"/>
            <a:endParaRPr lang="en-US" dirty="0"/>
          </a:p>
          <a:p>
            <a:pPr algn="just" eaLnBrk="0" hangingPunct="0">
              <a:buFontTx/>
              <a:buChar char="•"/>
            </a:pPr>
            <a:r>
              <a:rPr lang="en-US" dirty="0">
                <a:latin typeface="Times New Roman" pitchFamily="18" charset="0"/>
                <a:cs typeface="Times New Roman" pitchFamily="18" charset="0"/>
              </a:rPr>
              <a:t>Rise in real wages through a combination of demographic slowdown, growing school attendance and rising middle class demand for new services specially in construction spurred by economic liberalization.</a:t>
            </a:r>
          </a:p>
          <a:p>
            <a:pPr algn="just" eaLnBrk="0" hangingPunct="0">
              <a:buFontTx/>
              <a:buChar char="•"/>
            </a:pPr>
            <a:endParaRPr lang="en-US" dirty="0"/>
          </a:p>
          <a:p>
            <a:pPr algn="just" eaLnBrk="0" hangingPunct="0">
              <a:buFontTx/>
              <a:buChar char="•"/>
            </a:pPr>
            <a:r>
              <a:rPr lang="en-US" dirty="0">
                <a:latin typeface="Times New Roman" pitchFamily="18" charset="0"/>
                <a:cs typeface="Times New Roman" pitchFamily="18" charset="0"/>
              </a:rPr>
              <a:t>Opportunities opened by new technologies like motor pumps, vehicles, high yielding seeds, mobiles etc.</a:t>
            </a:r>
            <a:endParaRPr lang="en-US" dirty="0"/>
          </a:p>
          <a:p>
            <a:pPr algn="just" eaLnBrk="0" hangingPunct="0">
              <a:buFontTx/>
              <a:buChar char="•"/>
            </a:pPr>
            <a:r>
              <a:rPr lang="en-US" dirty="0">
                <a:latin typeface="Times New Roman" pitchFamily="18" charset="0"/>
                <a:cs typeface="Times New Roman" pitchFamily="18" charset="0"/>
              </a:rPr>
              <a:t>The creation of ‘virtuous spirals’ of diversification and rising demand in lower class communities themselves.</a:t>
            </a:r>
          </a:p>
          <a:p>
            <a:pPr algn="just" eaLnBrk="0" hangingPunct="0">
              <a:buFontTx/>
              <a:buChar char="•"/>
            </a:pPr>
            <a:endParaRPr lang="en-US" dirty="0"/>
          </a:p>
        </p:txBody>
      </p:sp>
      <p:pic>
        <p:nvPicPr>
          <p:cNvPr id="52227" name="Picture 3"/>
          <p:cNvPicPr>
            <a:picLocks noChangeAspect="1" noChangeArrowheads="1"/>
          </p:cNvPicPr>
          <p:nvPr/>
        </p:nvPicPr>
        <p:blipFill>
          <a:blip r:embed="rId2"/>
          <a:srcRect/>
          <a:stretch>
            <a:fillRect/>
          </a:stretch>
        </p:blipFill>
        <p:spPr bwMode="auto">
          <a:xfrm>
            <a:off x="500063" y="4605338"/>
            <a:ext cx="2428875" cy="1998662"/>
          </a:xfrm>
          <a:prstGeom prst="rect">
            <a:avLst/>
          </a:prstGeom>
          <a:noFill/>
          <a:ln w="9525">
            <a:noFill/>
            <a:miter lim="800000"/>
            <a:headEnd/>
            <a:tailEnd/>
          </a:ln>
        </p:spPr>
      </p:pic>
      <p:pic>
        <p:nvPicPr>
          <p:cNvPr id="52228" name="Picture 4"/>
          <p:cNvPicPr>
            <a:picLocks noChangeAspect="1" noChangeArrowheads="1"/>
          </p:cNvPicPr>
          <p:nvPr/>
        </p:nvPicPr>
        <p:blipFill>
          <a:blip r:embed="rId3"/>
          <a:srcRect/>
          <a:stretch>
            <a:fillRect/>
          </a:stretch>
        </p:blipFill>
        <p:spPr bwMode="auto">
          <a:xfrm>
            <a:off x="3286125" y="4605338"/>
            <a:ext cx="2571750" cy="1998662"/>
          </a:xfrm>
          <a:prstGeom prst="rect">
            <a:avLst/>
          </a:prstGeom>
          <a:noFill/>
          <a:ln w="9525">
            <a:noFill/>
            <a:miter lim="800000"/>
            <a:headEnd/>
            <a:tailEnd/>
          </a:ln>
        </p:spPr>
      </p:pic>
      <p:pic>
        <p:nvPicPr>
          <p:cNvPr id="52229" name="Picture 5"/>
          <p:cNvPicPr>
            <a:picLocks noChangeAspect="1" noChangeArrowheads="1"/>
          </p:cNvPicPr>
          <p:nvPr/>
        </p:nvPicPr>
        <p:blipFill>
          <a:blip r:embed="rId4"/>
          <a:srcRect/>
          <a:stretch>
            <a:fillRect/>
          </a:stretch>
        </p:blipFill>
        <p:spPr bwMode="auto">
          <a:xfrm>
            <a:off x="6143625" y="4605338"/>
            <a:ext cx="2428875" cy="1998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381000" y="838200"/>
            <a:ext cx="8534400" cy="2862322"/>
          </a:xfrm>
          <a:prstGeom prst="rect">
            <a:avLst/>
          </a:prstGeom>
          <a:noFill/>
          <a:ln w="9525">
            <a:noFill/>
            <a:miter lim="800000"/>
            <a:headEnd/>
            <a:tailEnd/>
          </a:ln>
        </p:spPr>
        <p:txBody>
          <a:bodyPr wrap="square">
            <a:spAutoFit/>
          </a:bodyPr>
          <a:lstStyle/>
          <a:p>
            <a:pPr eaLnBrk="0" hangingPunct="0"/>
            <a:r>
              <a:rPr lang="en-US" b="1" dirty="0" smtClean="0">
                <a:latin typeface="Times New Roman" pitchFamily="18" charset="0"/>
                <a:cs typeface="Times New Roman" pitchFamily="18" charset="0"/>
              </a:rPr>
              <a:t>Factors </a:t>
            </a:r>
            <a:r>
              <a:rPr lang="en-US" b="1" dirty="0">
                <a:latin typeface="Times New Roman" pitchFamily="18" charset="0"/>
                <a:cs typeface="Times New Roman" pitchFamily="18" charset="0"/>
              </a:rPr>
              <a:t>Impeding Growth and Occupational Diversification in Dhantala and </a:t>
            </a:r>
            <a:r>
              <a:rPr lang="en-US" b="1" dirty="0" err="1">
                <a:latin typeface="Times New Roman" pitchFamily="18" charset="0"/>
                <a:cs typeface="Times New Roman" pitchFamily="18" charset="0"/>
              </a:rPr>
              <a:t>Doymi</a:t>
            </a:r>
            <a:endParaRPr lang="en-US" b="1" dirty="0">
              <a:latin typeface="Times New Roman" pitchFamily="18" charset="0"/>
              <a:cs typeface="Times New Roman" pitchFamily="18" charset="0"/>
            </a:endParaRPr>
          </a:p>
          <a:p>
            <a:pPr eaLnBrk="0" hangingPunct="0"/>
            <a:endParaRPr lang="en-US" dirty="0"/>
          </a:p>
          <a:p>
            <a:pPr eaLnBrk="0" hangingPunct="0">
              <a:buFontTx/>
              <a:buChar char="•"/>
            </a:pPr>
            <a:r>
              <a:rPr lang="en-US" dirty="0">
                <a:latin typeface="Times New Roman" pitchFamily="18" charset="0"/>
                <a:cs typeface="Times New Roman" pitchFamily="18" charset="0"/>
              </a:rPr>
              <a:t>Slow growth of Infrastructure specially, roads power supply.</a:t>
            </a:r>
          </a:p>
          <a:p>
            <a:pPr eaLnBrk="0" hangingPunct="0">
              <a:buFontTx/>
              <a:buChar char="•"/>
            </a:pPr>
            <a:endParaRPr lang="en-US" dirty="0"/>
          </a:p>
          <a:p>
            <a:pPr eaLnBrk="0" hangingPunct="0">
              <a:buFontTx/>
              <a:buChar char="•"/>
            </a:pPr>
            <a:r>
              <a:rPr lang="en-US" dirty="0">
                <a:latin typeface="Times New Roman" pitchFamily="18" charset="0"/>
                <a:cs typeface="Times New Roman" pitchFamily="18" charset="0"/>
              </a:rPr>
              <a:t>Poor quality of educational and health infrastructure.</a:t>
            </a:r>
          </a:p>
          <a:p>
            <a:pPr eaLnBrk="0" hangingPunct="0">
              <a:buFontTx/>
              <a:buChar char="•"/>
            </a:pPr>
            <a:endParaRPr lang="en-US" dirty="0"/>
          </a:p>
          <a:p>
            <a:pPr eaLnBrk="0" hangingPunct="0">
              <a:buFontTx/>
              <a:buChar char="•"/>
            </a:pPr>
            <a:r>
              <a:rPr lang="en-US" dirty="0">
                <a:latin typeface="Times New Roman" pitchFamily="18" charset="0"/>
                <a:cs typeface="Times New Roman" pitchFamily="18" charset="0"/>
              </a:rPr>
              <a:t>Extremely constrained manufacturing sector</a:t>
            </a:r>
          </a:p>
          <a:p>
            <a:pPr eaLnBrk="0" hangingPunct="0">
              <a:buFontTx/>
              <a:buChar char="•"/>
            </a:pPr>
            <a:endParaRPr lang="en-US" dirty="0"/>
          </a:p>
          <a:p>
            <a:pPr eaLnBrk="0" hangingPunct="0">
              <a:buFontTx/>
              <a:buChar char="•"/>
            </a:pPr>
            <a:r>
              <a:rPr lang="en-US" dirty="0">
                <a:latin typeface="Times New Roman" pitchFamily="18" charset="0"/>
                <a:cs typeface="Times New Roman" pitchFamily="18" charset="0"/>
              </a:rPr>
              <a:t>Ironical effect of some land as on land ceiling, labor laws, limited  family planning support, constraints on private enterprise.</a:t>
            </a:r>
            <a:endParaRPr lang="en-US" dirty="0"/>
          </a:p>
        </p:txBody>
      </p:sp>
      <p:pic>
        <p:nvPicPr>
          <p:cNvPr id="53251" name="Picture 3"/>
          <p:cNvPicPr>
            <a:picLocks noChangeAspect="1" noChangeArrowheads="1"/>
          </p:cNvPicPr>
          <p:nvPr/>
        </p:nvPicPr>
        <p:blipFill>
          <a:blip r:embed="rId2"/>
          <a:srcRect/>
          <a:stretch>
            <a:fillRect/>
          </a:stretch>
        </p:blipFill>
        <p:spPr bwMode="auto">
          <a:xfrm>
            <a:off x="214313" y="4214813"/>
            <a:ext cx="2714625" cy="2436812"/>
          </a:xfrm>
          <a:prstGeom prst="rect">
            <a:avLst/>
          </a:prstGeom>
          <a:noFill/>
          <a:ln w="9525">
            <a:noFill/>
            <a:miter lim="800000"/>
            <a:headEnd/>
            <a:tailEnd/>
          </a:ln>
        </p:spPr>
      </p:pic>
      <p:pic>
        <p:nvPicPr>
          <p:cNvPr id="53252" name="Picture 4"/>
          <p:cNvPicPr>
            <a:picLocks noChangeAspect="1" noChangeArrowheads="1"/>
          </p:cNvPicPr>
          <p:nvPr/>
        </p:nvPicPr>
        <p:blipFill>
          <a:blip r:embed="rId3"/>
          <a:srcRect/>
          <a:stretch>
            <a:fillRect/>
          </a:stretch>
        </p:blipFill>
        <p:spPr bwMode="auto">
          <a:xfrm>
            <a:off x="3143250" y="4214813"/>
            <a:ext cx="2643188" cy="2462212"/>
          </a:xfrm>
          <a:prstGeom prst="rect">
            <a:avLst/>
          </a:prstGeom>
          <a:noFill/>
          <a:ln w="9525">
            <a:noFill/>
            <a:miter lim="800000"/>
            <a:headEnd/>
            <a:tailEnd/>
          </a:ln>
        </p:spPr>
      </p:pic>
      <p:pic>
        <p:nvPicPr>
          <p:cNvPr id="53253" name="Picture 5"/>
          <p:cNvPicPr>
            <a:picLocks noChangeAspect="1" noChangeArrowheads="1"/>
          </p:cNvPicPr>
          <p:nvPr/>
        </p:nvPicPr>
        <p:blipFill>
          <a:blip r:embed="rId4"/>
          <a:srcRect/>
          <a:stretch>
            <a:fillRect/>
          </a:stretch>
        </p:blipFill>
        <p:spPr bwMode="auto">
          <a:xfrm>
            <a:off x="6000750" y="4214813"/>
            <a:ext cx="2714625" cy="2436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609600" y="838200"/>
            <a:ext cx="8077199"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smtClean="0">
                <a:latin typeface="Times New Roman" pitchFamily="18" charset="0"/>
                <a:cs typeface="Times New Roman" pitchFamily="18" charset="0"/>
              </a:rPr>
              <a:t>Conflicting Views on Occupational Shifts   </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Contrasting assessments of tendencies in the country’s occupational structure today centre on notions of </a:t>
            </a:r>
            <a:r>
              <a:rPr lang="en-US" sz="1600" dirty="0" err="1" smtClean="0">
                <a:latin typeface="Times New Roman" pitchFamily="18" charset="0"/>
                <a:cs typeface="Times New Roman" pitchFamily="18" charset="0"/>
              </a:rPr>
              <a:t>proletarianisation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casualisation</a:t>
            </a:r>
            <a:r>
              <a:rPr lang="en-US" sz="1600" dirty="0" smtClean="0">
                <a:latin typeface="Times New Roman" pitchFamily="18" charset="0"/>
                <a:cs typeface="Times New Roman" pitchFamily="18" charset="0"/>
              </a:rPr>
              <a:t> and pauperization, footloose labor, vanishing village and non farm growth.</a:t>
            </a:r>
          </a:p>
          <a:p>
            <a:r>
              <a:rPr lang="en-US" sz="1600" dirty="0" smtClean="0">
                <a:latin typeface="Times New Roman" pitchFamily="18" charset="0"/>
                <a:cs typeface="Times New Roman" pitchFamily="18" charset="0"/>
              </a:rPr>
              <a:t>Our study corroborates the reading re increasing </a:t>
            </a:r>
            <a:r>
              <a:rPr lang="en-US" sz="1600" dirty="0" err="1" smtClean="0">
                <a:latin typeface="Times New Roman" pitchFamily="18" charset="0"/>
                <a:cs typeface="Times New Roman" pitchFamily="18" charset="0"/>
              </a:rPr>
              <a:t>casualisation</a:t>
            </a:r>
            <a:r>
              <a:rPr lang="en-US" sz="1600" dirty="0" smtClean="0">
                <a:latin typeface="Times New Roman" pitchFamily="18" charset="0"/>
                <a:cs typeface="Times New Roman" pitchFamily="18" charset="0"/>
              </a:rPr>
              <a:t> of work with immense growth in the marginal farmer cum laborer segment in the countryside and in ad hoc work within the formal economy in cities.</a:t>
            </a:r>
          </a:p>
          <a:p>
            <a:r>
              <a:rPr lang="en-US" sz="1600" dirty="0" smtClean="0">
                <a:latin typeface="Times New Roman" pitchFamily="18" charset="0"/>
                <a:cs typeface="Times New Roman" pitchFamily="18" charset="0"/>
              </a:rPr>
              <a:t>However, “pauperization” seems to have been checked, in our area, at least in the wake of the green and white revolutions from the sixties (just population pressure was burgeoning), growth of the non farm sector and the resultant rise in real wages from the nineties.</a:t>
            </a:r>
          </a:p>
          <a:p>
            <a:r>
              <a:rPr lang="en-US" sz="1600" dirty="0" smtClean="0">
                <a:latin typeface="Times New Roman" pitchFamily="18" charset="0"/>
                <a:cs typeface="Times New Roman" pitchFamily="18" charset="0"/>
              </a:rPr>
              <a:t>Assumption regarding increasing </a:t>
            </a:r>
            <a:r>
              <a:rPr lang="en-US" sz="1600" dirty="0" err="1" smtClean="0">
                <a:latin typeface="Times New Roman" pitchFamily="18" charset="0"/>
                <a:cs typeface="Times New Roman" pitchFamily="18" charset="0"/>
              </a:rPr>
              <a:t>proletarianisation</a:t>
            </a:r>
            <a:r>
              <a:rPr lang="en-US" sz="1600" dirty="0" smtClean="0">
                <a:latin typeface="Times New Roman" pitchFamily="18" charset="0"/>
                <a:cs typeface="Times New Roman" pitchFamily="18" charset="0"/>
              </a:rPr>
              <a:t> in the wake of </a:t>
            </a:r>
            <a:r>
              <a:rPr lang="en-US" sz="1600" dirty="0" err="1" smtClean="0">
                <a:latin typeface="Times New Roman" pitchFamily="18" charset="0"/>
                <a:cs typeface="Times New Roman" pitchFamily="18" charset="0"/>
              </a:rPr>
              <a:t>globalisation</a:t>
            </a:r>
            <a:r>
              <a:rPr lang="en-US" sz="1600" dirty="0" smtClean="0">
                <a:latin typeface="Times New Roman" pitchFamily="18" charset="0"/>
                <a:cs typeface="Times New Roman" pitchFamily="18" charset="0"/>
              </a:rPr>
              <a:t> (with falling self employment and growing casual work), however, does not seem valid since a vast section of the self employed are highly underemployed and actually eager to shift to wage work. Secondly, real wages of unskilled work have clearly gone up and formal sector employment has risen marginally though in the category of ad hoc work.</a:t>
            </a:r>
          </a:p>
          <a:p>
            <a:r>
              <a:rPr lang="en-US" sz="1600" dirty="0" smtClean="0">
                <a:latin typeface="Times New Roman" pitchFamily="18" charset="0"/>
                <a:cs typeface="Times New Roman" pitchFamily="18" charset="0"/>
              </a:rPr>
              <a:t>Some other betterments notable since the eighties are: unprecedented growth in the non farm rural sector, </a:t>
            </a:r>
            <a:r>
              <a:rPr lang="en-US" sz="1600" dirty="0" err="1" smtClean="0">
                <a:latin typeface="Times New Roman" pitchFamily="18" charset="0"/>
                <a:cs typeface="Times New Roman" pitchFamily="18" charset="0"/>
              </a:rPr>
              <a:t>constn</a:t>
            </a:r>
            <a:r>
              <a:rPr lang="en-US" sz="1600" dirty="0" smtClean="0">
                <a:latin typeface="Times New Roman" pitchFamily="18" charset="0"/>
                <a:cs typeface="Times New Roman" pitchFamily="18" charset="0"/>
              </a:rPr>
              <a:t>, mechanization, inter caste mobility, education, etc</a:t>
            </a:r>
          </a:p>
          <a:p>
            <a:r>
              <a:rPr lang="en-US" sz="1600" dirty="0" smtClean="0">
                <a:latin typeface="Times New Roman" pitchFamily="18" charset="0"/>
                <a:cs typeface="Times New Roman" pitchFamily="18" charset="0"/>
              </a:rPr>
              <a:t>Interestingly, nineties were also the period of upward trends in economic growth, poverty reduction, literacy, communication, growing urbanization, middle class, faster fall in IMR and birth rate too. </a:t>
            </a:r>
            <a:endParaRPr kumimoji="0" lang="en-US"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Users\hp\Desktop\Sandeep Work\New Folder\eco indicators kim 19 .... Working File.jpg\page0001.jpg"/>
          <p:cNvPicPr>
            <a:picLocks noChangeAspect="1" noChangeArrowheads="1"/>
          </p:cNvPicPr>
          <p:nvPr/>
        </p:nvPicPr>
        <p:blipFill>
          <a:blip r:embed="rId2"/>
          <a:srcRect t="3401" b="14116"/>
          <a:stretch>
            <a:fillRect/>
          </a:stretch>
        </p:blipFill>
        <p:spPr bwMode="auto">
          <a:xfrm>
            <a:off x="76200" y="0"/>
            <a:ext cx="6781800" cy="6858000"/>
          </a:xfrm>
          <a:prstGeom prst="rect">
            <a:avLst/>
          </a:prstGeom>
          <a:noFill/>
        </p:spPr>
      </p:pic>
      <p:pic>
        <p:nvPicPr>
          <p:cNvPr id="3" name="Picture 2"/>
          <p:cNvPicPr/>
          <p:nvPr/>
        </p:nvPicPr>
        <p:blipFill>
          <a:blip r:embed="rId3"/>
          <a:srcRect/>
          <a:stretch>
            <a:fillRect/>
          </a:stretch>
        </p:blipFill>
        <p:spPr bwMode="auto">
          <a:xfrm>
            <a:off x="6629400" y="361950"/>
            <a:ext cx="2209800" cy="337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1" y="0"/>
            <a:ext cx="9143999"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a:latin typeface="Times New Roman" pitchFamily="18" charset="0"/>
                <a:cs typeface="Times New Roman" pitchFamily="18" charset="0"/>
              </a:rPr>
              <a:t>Conflicting Views</a:t>
            </a:r>
          </a:p>
          <a:p>
            <a:r>
              <a:rPr lang="en-US" dirty="0" smtClean="0">
                <a:latin typeface="Times New Roman" pitchFamily="18" charset="0"/>
                <a:cs typeface="Times New Roman" pitchFamily="18" charset="0"/>
              </a:rPr>
              <a:t>However, the lifting of most economic indices since the nineties cannot be ascribed to liberalization alone or to trickle down from the expanding middle class; the nineties actually saw crucial rise in welfare expenditure, decline of one party dominance, growing competition between political parties, resultant ‘populism’, decentralization and strengthening of </a:t>
            </a:r>
            <a:r>
              <a:rPr lang="en-US" dirty="0" err="1" smtClean="0">
                <a:latin typeface="Times New Roman" pitchFamily="18" charset="0"/>
                <a:cs typeface="Times New Roman" pitchFamily="18" charset="0"/>
              </a:rPr>
              <a:t>panchayati</a:t>
            </a:r>
            <a:r>
              <a:rPr lang="en-US" dirty="0" smtClean="0">
                <a:latin typeface="Times New Roman" pitchFamily="18" charset="0"/>
                <a:cs typeface="Times New Roman" pitchFamily="18" charset="0"/>
              </a:rPr>
              <a:t> raj and empowering laws for women. </a:t>
            </a:r>
          </a:p>
          <a:p>
            <a:r>
              <a:rPr lang="en-US" dirty="0" smtClean="0">
                <a:latin typeface="Times New Roman" pitchFamily="18" charset="0"/>
                <a:cs typeface="Times New Roman" pitchFamily="18" charset="0"/>
              </a:rPr>
              <a:t>The role of critical technologies like cell phones, computers and the internet, satellite dishes, submersible pumps, higher mileage vehicles etc seems </a:t>
            </a:r>
            <a:r>
              <a:rPr lang="en-US" dirty="0" err="1" smtClean="0">
                <a:latin typeface="Times New Roman" pitchFamily="18" charset="0"/>
                <a:cs typeface="Times New Roman" pitchFamily="18" charset="0"/>
              </a:rPr>
              <a:t>underconsidered</a:t>
            </a:r>
            <a:r>
              <a:rPr lang="en-US" dirty="0" smtClean="0">
                <a:latin typeface="Times New Roman" pitchFamily="18" charset="0"/>
                <a:cs typeface="Times New Roman" pitchFamily="18" charset="0"/>
              </a:rPr>
              <a:t> possibly in </a:t>
            </a:r>
            <a:r>
              <a:rPr lang="en-US" dirty="0" err="1" smtClean="0">
                <a:latin typeface="Times New Roman" pitchFamily="18" charset="0"/>
                <a:cs typeface="Times New Roman" pitchFamily="18" charset="0"/>
              </a:rPr>
              <a:t>structuralist</a:t>
            </a:r>
            <a:r>
              <a:rPr lang="en-US" dirty="0" smtClean="0">
                <a:latin typeface="Times New Roman" pitchFamily="18" charset="0"/>
                <a:cs typeface="Times New Roman" pitchFamily="18" charset="0"/>
              </a:rPr>
              <a:t> perspectives on the economy since the nineties.</a:t>
            </a:r>
          </a:p>
          <a:p>
            <a:r>
              <a:rPr lang="en-US" dirty="0" smtClean="0">
                <a:latin typeface="Times New Roman" pitchFamily="18" charset="0"/>
                <a:cs typeface="Times New Roman" pitchFamily="18" charset="0"/>
              </a:rPr>
              <a:t>Masses’ own contribution to economic </a:t>
            </a:r>
            <a:r>
              <a:rPr lang="en-US" dirty="0" err="1" smtClean="0">
                <a:latin typeface="Times New Roman" pitchFamily="18" charset="0"/>
                <a:cs typeface="Times New Roman" pitchFamily="18" charset="0"/>
              </a:rPr>
              <a:t>upliftment</a:t>
            </a:r>
            <a:r>
              <a:rPr lang="en-US" dirty="0" smtClean="0">
                <a:latin typeface="Times New Roman" pitchFamily="18" charset="0"/>
                <a:cs typeface="Times New Roman" pitchFamily="18" charset="0"/>
              </a:rPr>
              <a:t> thru increasing family planning is also crucial to note since fall in supply of labor is strongly correlated to the puzzling rise of wages in recent times (despite galloping inflation and mechanization).</a:t>
            </a:r>
          </a:p>
          <a:p>
            <a:r>
              <a:rPr lang="en-US" dirty="0" smtClean="0">
                <a:latin typeface="Times New Roman" pitchFamily="18" charset="0"/>
                <a:cs typeface="Times New Roman" pitchFamily="18" charset="0"/>
              </a:rPr>
              <a:t>These improvements on economic and livelihood fronts still remain anemic naturally. Moreover, they have been accompanied by serious and parallel deteriorations in areas like traffic pollution, slum congestion, new forms of adult morbidity (as reflected in growing anemia besides a rise in ‘reported illnesses’), crime and corruption and frustrations and anomie. The conspicuous rise of drunkenness in both Dh and </a:t>
            </a:r>
            <a:r>
              <a:rPr lang="en-US" dirty="0" err="1" smtClean="0">
                <a:latin typeface="Times New Roman" pitchFamily="18" charset="0"/>
                <a:cs typeface="Times New Roman" pitchFamily="18" charset="0"/>
              </a:rPr>
              <a:t>Ar</a:t>
            </a:r>
            <a:r>
              <a:rPr lang="en-US" dirty="0" smtClean="0">
                <a:latin typeface="Times New Roman" pitchFamily="18" charset="0"/>
                <a:cs typeface="Times New Roman" pitchFamily="18" charset="0"/>
              </a:rPr>
              <a:t> is an index of this  anomie amidst anemic development. (</a:t>
            </a:r>
            <a:r>
              <a:rPr lang="en-US" dirty="0" err="1" smtClean="0">
                <a:latin typeface="Times New Roman" pitchFamily="18" charset="0"/>
                <a:cs typeface="Times New Roman" pitchFamily="18" charset="0"/>
              </a:rPr>
              <a:t>sunil</a:t>
            </a:r>
            <a:r>
              <a:rPr lang="en-US" dirty="0" smtClean="0">
                <a:latin typeface="Times New Roman" pitchFamily="18" charset="0"/>
                <a:cs typeface="Times New Roman" pitchFamily="18" charset="0"/>
              </a:rPr>
              <a:t> life)</a:t>
            </a:r>
          </a:p>
          <a:p>
            <a:r>
              <a:rPr lang="en-US" b="1" dirty="0" smtClean="0">
                <a:latin typeface="Times New Roman" pitchFamily="18" charset="0"/>
                <a:cs typeface="Times New Roman" pitchFamily="18" charset="0"/>
              </a:rPr>
              <a:t>Apparent Factors inhibiting Occupational Mobility in </a:t>
            </a:r>
            <a:r>
              <a:rPr lang="en-US" b="1" dirty="0" err="1" smtClean="0">
                <a:latin typeface="Times New Roman" pitchFamily="18" charset="0"/>
                <a:cs typeface="Times New Roman" pitchFamily="18" charset="0"/>
              </a:rPr>
              <a:t>Dhantala</a:t>
            </a:r>
            <a:r>
              <a:rPr lang="en-US" b="1" dirty="0" smtClean="0">
                <a:latin typeface="Times New Roman" pitchFamily="18" charset="0"/>
                <a:cs typeface="Times New Roman" pitchFamily="18" charset="0"/>
              </a:rPr>
              <a:t> and </a:t>
            </a:r>
            <a:r>
              <a:rPr lang="en-US" b="1" dirty="0" err="1" smtClean="0">
                <a:latin typeface="Times New Roman" pitchFamily="18" charset="0"/>
                <a:cs typeface="Times New Roman" pitchFamily="18" charset="0"/>
              </a:rPr>
              <a:t>Aradhaknagar</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Lack of balanced education incorporating vocational skills for the poor, dearth of micro credit; efficient welfare delivery; poor electricity and roads infrastructure and possibly, skewed enforcement of ill designed laws like the land law</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228601" y="228600"/>
            <a:ext cx="8915399" cy="6217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000" b="1" dirty="0" smtClean="0">
                <a:latin typeface="Times New Roman" pitchFamily="18" charset="0"/>
                <a:cs typeface="Times New Roman" pitchFamily="18" charset="0"/>
              </a:rPr>
              <a:t>Policy Implications</a:t>
            </a:r>
            <a:endParaRPr lang="en-US" sz="20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Social </a:t>
            </a:r>
            <a:r>
              <a:rPr lang="en-US" dirty="0" smtClean="0">
                <a:latin typeface="Times New Roman" pitchFamily="18" charset="0"/>
                <a:cs typeface="Times New Roman" pitchFamily="18" charset="0"/>
              </a:rPr>
              <a:t>security cover (including accident, sickness, death and old age insurance) for informal sector workers including the self employed. </a:t>
            </a:r>
          </a:p>
          <a:p>
            <a:r>
              <a:rPr lang="en-US" dirty="0" smtClean="0">
                <a:latin typeface="Times New Roman" pitchFamily="18" charset="0"/>
                <a:cs typeface="Times New Roman" pitchFamily="18" charset="0"/>
              </a:rPr>
              <a:t>Much </a:t>
            </a:r>
            <a:r>
              <a:rPr lang="en-US" dirty="0" smtClean="0">
                <a:latin typeface="Times New Roman" pitchFamily="18" charset="0"/>
                <a:cs typeface="Times New Roman" pitchFamily="18" charset="0"/>
              </a:rPr>
              <a:t>higher minimum wage and assured farm income based on adequate credit, price, seeds and technology and skill and crop insurance </a:t>
            </a:r>
            <a:r>
              <a:rPr lang="en-US" dirty="0" smtClean="0">
                <a:latin typeface="Times New Roman" pitchFamily="18" charset="0"/>
                <a:cs typeface="Times New Roman" pitchFamily="18" charset="0"/>
              </a:rPr>
              <a:t>for farmers</a:t>
            </a:r>
            <a:r>
              <a:rPr lang="en-US" dirty="0" smtClean="0">
                <a:latin typeface="Times New Roman" pitchFamily="18" charset="0"/>
                <a:cs typeface="Times New Roman" pitchFamily="18" charset="0"/>
              </a:rPr>
              <a:t>.</a:t>
            </a:r>
          </a:p>
          <a:p>
            <a:r>
              <a:rPr lang="en-US" dirty="0" smtClean="0">
                <a:latin typeface="Times New Roman" pitchFamily="18" charset="0"/>
                <a:cs typeface="Times New Roman" pitchFamily="18" charset="0"/>
              </a:rPr>
              <a:t>Resources for above measures may be found in rapid economic growth as well as heavy inheritance tax (except on lived in residences). </a:t>
            </a:r>
          </a:p>
          <a:p>
            <a:r>
              <a:rPr lang="en-US" dirty="0" smtClean="0">
                <a:latin typeface="Times New Roman" pitchFamily="18" charset="0"/>
                <a:cs typeface="Times New Roman" pitchFamily="18" charset="0"/>
              </a:rPr>
              <a:t>Restrictions on inherited wealth would also address the call for social justice (better than job quotas, perhaps).</a:t>
            </a:r>
          </a:p>
          <a:p>
            <a:r>
              <a:rPr lang="en-US" dirty="0" smtClean="0">
                <a:latin typeface="Times New Roman" pitchFamily="18" charset="0"/>
                <a:cs typeface="Times New Roman" pitchFamily="18" charset="0"/>
              </a:rPr>
              <a:t>Promotion of formal sector employment </a:t>
            </a:r>
            <a:r>
              <a:rPr lang="en-US" dirty="0" smtClean="0">
                <a:latin typeface="Times New Roman" pitchFamily="18" charset="0"/>
                <a:cs typeface="Times New Roman" pitchFamily="18" charset="0"/>
              </a:rPr>
              <a:t>for </a:t>
            </a:r>
            <a:r>
              <a:rPr lang="en-US" dirty="0" smtClean="0">
                <a:latin typeface="Times New Roman" pitchFamily="18" charset="0"/>
                <a:cs typeface="Times New Roman" pitchFamily="18" charset="0"/>
              </a:rPr>
              <a:t>better </a:t>
            </a:r>
            <a:r>
              <a:rPr lang="en-US" dirty="0" smtClean="0">
                <a:latin typeface="Times New Roman" pitchFamily="18" charset="0"/>
                <a:cs typeface="Times New Roman" pitchFamily="18" charset="0"/>
              </a:rPr>
              <a:t>earnings </a:t>
            </a:r>
            <a:r>
              <a:rPr lang="en-US" dirty="0" smtClean="0">
                <a:latin typeface="Times New Roman" pitchFamily="18" charset="0"/>
                <a:cs typeface="Times New Roman" pitchFamily="18" charset="0"/>
              </a:rPr>
              <a:t>and security </a:t>
            </a:r>
            <a:r>
              <a:rPr lang="en-US" dirty="0" smtClean="0">
                <a:latin typeface="Times New Roman" pitchFamily="18" charset="0"/>
                <a:cs typeface="Times New Roman" pitchFamily="18" charset="0"/>
              </a:rPr>
              <a:t>and also higher </a:t>
            </a:r>
            <a:r>
              <a:rPr lang="en-US" dirty="0" smtClean="0">
                <a:latin typeface="Times New Roman" pitchFamily="18" charset="0"/>
                <a:cs typeface="Times New Roman" pitchFamily="18" charset="0"/>
              </a:rPr>
              <a:t>revenue </a:t>
            </a:r>
            <a:r>
              <a:rPr lang="en-US" dirty="0" smtClean="0">
                <a:latin typeface="Times New Roman" pitchFamily="18" charset="0"/>
                <a:cs typeface="Times New Roman" pitchFamily="18" charset="0"/>
              </a:rPr>
              <a:t>for </a:t>
            </a:r>
            <a:r>
              <a:rPr lang="en-US" dirty="0" smtClean="0">
                <a:latin typeface="Times New Roman" pitchFamily="18" charset="0"/>
                <a:cs typeface="Times New Roman" pitchFamily="18" charset="0"/>
              </a:rPr>
              <a:t>financing </a:t>
            </a:r>
            <a:r>
              <a:rPr lang="en-US" dirty="0" smtClean="0">
                <a:latin typeface="Times New Roman" pitchFamily="18" charset="0"/>
                <a:cs typeface="Times New Roman" pitchFamily="18" charset="0"/>
              </a:rPr>
              <a:t>infrastructure </a:t>
            </a:r>
            <a:r>
              <a:rPr lang="en-US" dirty="0" smtClean="0">
                <a:latin typeface="Times New Roman" pitchFamily="18" charset="0"/>
                <a:cs typeface="Times New Roman" pitchFamily="18" charset="0"/>
              </a:rPr>
              <a:t>and </a:t>
            </a:r>
            <a:r>
              <a:rPr lang="en-US" dirty="0" smtClean="0">
                <a:latin typeface="Times New Roman" pitchFamily="18" charset="0"/>
                <a:cs typeface="Times New Roman" pitchFamily="18" charset="0"/>
              </a:rPr>
              <a:t>welfare; also </a:t>
            </a:r>
            <a:r>
              <a:rPr lang="en-US" dirty="0" smtClean="0">
                <a:latin typeface="Times New Roman" pitchFamily="18" charset="0"/>
                <a:cs typeface="Times New Roman" pitchFamily="18" charset="0"/>
              </a:rPr>
              <a:t>to reduce the ‘high anxiety’ </a:t>
            </a:r>
            <a:r>
              <a:rPr lang="en-US" dirty="0" smtClean="0">
                <a:latin typeface="Times New Roman" pitchFamily="18" charset="0"/>
                <a:cs typeface="Times New Roman" pitchFamily="18" charset="0"/>
              </a:rPr>
              <a:t>informal</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unorganised</a:t>
            </a:r>
            <a:r>
              <a:rPr lang="en-US" dirty="0" smtClean="0">
                <a:latin typeface="Times New Roman" pitchFamily="18" charset="0"/>
                <a:cs typeface="Times New Roman" pitchFamily="18" charset="0"/>
              </a:rPr>
              <a:t> sector.</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Huge investments in roads, electricity and agro processing structures.</a:t>
            </a:r>
          </a:p>
          <a:p>
            <a:r>
              <a:rPr lang="en-US" dirty="0" smtClean="0">
                <a:latin typeface="Times New Roman" pitchFamily="18" charset="0"/>
                <a:cs typeface="Times New Roman" pitchFamily="18" charset="0"/>
              </a:rPr>
              <a:t>Administrative and accountability reforms for better delivery in the public sphere. To counter bureaucratic parasitism thru preemptive provisions in all government schemes including denial of salary increments against deliberate dereliction and incentives for extraordinary </a:t>
            </a:r>
            <a:r>
              <a:rPr lang="en-US" dirty="0" smtClean="0">
                <a:latin typeface="Times New Roman" pitchFamily="18" charset="0"/>
                <a:cs typeface="Times New Roman" pitchFamily="18" charset="0"/>
              </a:rPr>
              <a:t>performers.</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Strengthening </a:t>
            </a:r>
            <a:r>
              <a:rPr lang="en-US" dirty="0" smtClean="0">
                <a:latin typeface="Times New Roman" pitchFamily="18" charset="0"/>
                <a:cs typeface="Times New Roman" pitchFamily="18" charset="0"/>
              </a:rPr>
              <a:t>family planning for reducing availability of cheap labor.</a:t>
            </a:r>
          </a:p>
          <a:p>
            <a:r>
              <a:rPr lang="en-US" dirty="0" smtClean="0">
                <a:latin typeface="Times New Roman" pitchFamily="18" charset="0"/>
                <a:cs typeface="Times New Roman" pitchFamily="18" charset="0"/>
              </a:rPr>
              <a:t>Combining environmental concerns with rapid growth strategies as in South Korea, </a:t>
            </a:r>
            <a:r>
              <a:rPr lang="en-US" dirty="0" smtClean="0">
                <a:latin typeface="Times New Roman" pitchFamily="18" charset="0"/>
                <a:cs typeface="Times New Roman" pitchFamily="18" charset="0"/>
              </a:rPr>
              <a:t>Germany.</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Capital </a:t>
            </a:r>
            <a:r>
              <a:rPr lang="en-US" dirty="0" smtClean="0">
                <a:latin typeface="Times New Roman" pitchFamily="18" charset="0"/>
                <a:cs typeface="Times New Roman" pitchFamily="18" charset="0"/>
              </a:rPr>
              <a:t>promotes inequality, artificial demands and cut throat competition. But alternative economics of Communism and </a:t>
            </a:r>
            <a:r>
              <a:rPr lang="en-US" dirty="0" err="1" smtClean="0">
                <a:latin typeface="Times New Roman" pitchFamily="18" charset="0"/>
                <a:cs typeface="Times New Roman" pitchFamily="18" charset="0"/>
              </a:rPr>
              <a:t>Gandhism</a:t>
            </a:r>
            <a:r>
              <a:rPr lang="en-US" dirty="0" smtClean="0">
                <a:latin typeface="Times New Roman" pitchFamily="18" charset="0"/>
                <a:cs typeface="Times New Roman" pitchFamily="18" charset="0"/>
              </a:rPr>
              <a:t> have neither reduced poverty nor generated innovation</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Liberal </a:t>
            </a:r>
            <a:r>
              <a:rPr lang="en-US" dirty="0" smtClean="0">
                <a:latin typeface="Times New Roman" pitchFamily="18" charset="0"/>
                <a:cs typeface="Times New Roman" pitchFamily="18" charset="0"/>
              </a:rPr>
              <a:t>welfare seems a lesser evil and needs to be regulated positively rather than thru red </a:t>
            </a:r>
            <a:r>
              <a:rPr lang="en-US" dirty="0" smtClean="0">
                <a:latin typeface="Times New Roman" pitchFamily="18" charset="0"/>
                <a:cs typeface="Times New Roman" pitchFamily="18" charset="0"/>
              </a:rPr>
              <a:t>tap</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1" y="103518"/>
            <a:ext cx="6629399" cy="59093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b="1" dirty="0" smtClean="0">
                <a:latin typeface="Times New Roman" pitchFamily="18" charset="0"/>
                <a:cs typeface="Times New Roman" pitchFamily="18" charset="0"/>
              </a:rPr>
              <a:t>For Future Research</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Attention </a:t>
            </a:r>
            <a:r>
              <a:rPr lang="en-US" dirty="0" smtClean="0">
                <a:latin typeface="Times New Roman" pitchFamily="18" charset="0"/>
                <a:cs typeface="Times New Roman" pitchFamily="18" charset="0"/>
              </a:rPr>
              <a:t>to undercounted work in </a:t>
            </a:r>
            <a:r>
              <a:rPr lang="en-US" dirty="0" smtClean="0">
                <a:latin typeface="Times New Roman" pitchFamily="18" charset="0"/>
                <a:cs typeface="Times New Roman" pitchFamily="18" charset="0"/>
              </a:rPr>
              <a:t>the shadow economy, domestic </a:t>
            </a:r>
            <a:r>
              <a:rPr lang="en-US" dirty="0" smtClean="0">
                <a:latin typeface="Times New Roman" pitchFamily="18" charset="0"/>
                <a:cs typeface="Times New Roman" pitchFamily="18" charset="0"/>
              </a:rPr>
              <a:t>space and </a:t>
            </a:r>
            <a:r>
              <a:rPr lang="en-US" dirty="0" smtClean="0">
                <a:latin typeface="Times New Roman" pitchFamily="18" charset="0"/>
                <a:cs typeface="Times New Roman" pitchFamily="18" charset="0"/>
              </a:rPr>
              <a:t>subsidiary </a:t>
            </a:r>
            <a:r>
              <a:rPr lang="en-US" dirty="0" smtClean="0">
                <a:latin typeface="Times New Roman" pitchFamily="18" charset="0"/>
                <a:cs typeface="Times New Roman" pitchFamily="18" charset="0"/>
              </a:rPr>
              <a:t>occupations which run parallel with </a:t>
            </a:r>
            <a:r>
              <a:rPr lang="en-US" dirty="0" smtClean="0">
                <a:latin typeface="Times New Roman" pitchFamily="18" charset="0"/>
                <a:cs typeface="Times New Roman" pitchFamily="18" charset="0"/>
              </a:rPr>
              <a:t>subsidiary </a:t>
            </a:r>
            <a:r>
              <a:rPr lang="en-US" dirty="0" smtClean="0">
                <a:latin typeface="Times New Roman" pitchFamily="18" charset="0"/>
                <a:cs typeface="Times New Roman" pitchFamily="18" charset="0"/>
              </a:rPr>
              <a:t>or principal work. </a:t>
            </a:r>
          </a:p>
          <a:p>
            <a:r>
              <a:rPr lang="en-US" dirty="0" smtClean="0">
                <a:latin typeface="Times New Roman" pitchFamily="18" charset="0"/>
                <a:cs typeface="Times New Roman" pitchFamily="18" charset="0"/>
              </a:rPr>
              <a:t>Women </a:t>
            </a:r>
            <a:r>
              <a:rPr lang="en-US" dirty="0" smtClean="0">
                <a:latin typeface="Times New Roman" pitchFamily="18" charset="0"/>
                <a:cs typeface="Times New Roman" pitchFamily="18" charset="0"/>
              </a:rPr>
              <a:t>engaged in livestock and farm work as also farmers pursuing non farm work due to diminished landholdings and increased </a:t>
            </a:r>
            <a:r>
              <a:rPr lang="en-US" dirty="0" smtClean="0">
                <a:latin typeface="Times New Roman" pitchFamily="18" charset="0"/>
                <a:cs typeface="Times New Roman" pitchFamily="18" charset="0"/>
              </a:rPr>
              <a:t>mechanization.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Minor </a:t>
            </a:r>
            <a:r>
              <a:rPr lang="en-US" dirty="0" smtClean="0">
                <a:latin typeface="Times New Roman" pitchFamily="18" charset="0"/>
                <a:cs typeface="Times New Roman" pitchFamily="18" charset="0"/>
              </a:rPr>
              <a:t>but crucial work categories like: employers, </a:t>
            </a:r>
            <a:r>
              <a:rPr lang="en-US" dirty="0" err="1" smtClean="0">
                <a:latin typeface="Times New Roman" pitchFamily="18" charset="0"/>
                <a:cs typeface="Times New Roman" pitchFamily="18" charset="0"/>
              </a:rPr>
              <a:t>rentiers</a:t>
            </a:r>
            <a:r>
              <a:rPr lang="en-US" dirty="0" smtClean="0">
                <a:latin typeface="Times New Roman" pitchFamily="18" charset="0"/>
                <a:cs typeface="Times New Roman" pitchFamily="18" charset="0"/>
              </a:rPr>
              <a:t>, petty entrepreneurs and quasi-legal </a:t>
            </a:r>
            <a:r>
              <a:rPr lang="en-US" dirty="0" smtClean="0">
                <a:latin typeface="Times New Roman" pitchFamily="18" charset="0"/>
                <a:cs typeface="Times New Roman" pitchFamily="18" charset="0"/>
              </a:rPr>
              <a:t>workers. </a:t>
            </a:r>
            <a:r>
              <a:rPr lang="en-US" dirty="0" smtClean="0">
                <a:latin typeface="Times New Roman" pitchFamily="18" charset="0"/>
                <a:cs typeface="Times New Roman" pitchFamily="18" charset="0"/>
              </a:rPr>
              <a:t>The </a:t>
            </a:r>
            <a:r>
              <a:rPr lang="en-US" dirty="0" smtClean="0">
                <a:latin typeface="Times New Roman" pitchFamily="18" charset="0"/>
                <a:cs typeface="Times New Roman" pitchFamily="18" charset="0"/>
              </a:rPr>
              <a:t>latter </a:t>
            </a:r>
            <a:r>
              <a:rPr lang="en-US" dirty="0" smtClean="0">
                <a:latin typeface="Times New Roman" pitchFamily="18" charset="0"/>
                <a:cs typeface="Times New Roman" pitchFamily="18" charset="0"/>
              </a:rPr>
              <a:t>may deepen </a:t>
            </a:r>
            <a:r>
              <a:rPr lang="en-US" dirty="0" smtClean="0">
                <a:latin typeface="Times New Roman" pitchFamily="18" charset="0"/>
                <a:cs typeface="Times New Roman" pitchFamily="18" charset="0"/>
              </a:rPr>
              <a:t>understanding </a:t>
            </a:r>
            <a:r>
              <a:rPr lang="en-US" dirty="0" smtClean="0">
                <a:latin typeface="Times New Roman" pitchFamily="18" charset="0"/>
                <a:cs typeface="Times New Roman" pitchFamily="18" charset="0"/>
              </a:rPr>
              <a:t>of </a:t>
            </a:r>
            <a:r>
              <a:rPr lang="en-US" dirty="0" smtClean="0">
                <a:latin typeface="Times New Roman" pitchFamily="18" charset="0"/>
                <a:cs typeface="Times New Roman" pitchFamily="18" charset="0"/>
              </a:rPr>
              <a:t>gap </a:t>
            </a:r>
            <a:r>
              <a:rPr lang="en-US" dirty="0" smtClean="0">
                <a:latin typeface="Times New Roman" pitchFamily="18" charset="0"/>
                <a:cs typeface="Times New Roman" pitchFamily="18" charset="0"/>
              </a:rPr>
              <a:t>between shares of working age population and available labor force too.</a:t>
            </a:r>
          </a:p>
          <a:p>
            <a:r>
              <a:rPr lang="en-US" dirty="0" smtClean="0">
                <a:latin typeface="Times New Roman" pitchFamily="18" charset="0"/>
                <a:cs typeface="Times New Roman" pitchFamily="18" charset="0"/>
              </a:rPr>
              <a:t>Cross </a:t>
            </a:r>
            <a:r>
              <a:rPr lang="en-US" dirty="0" smtClean="0">
                <a:latin typeface="Times New Roman" pitchFamily="18" charset="0"/>
                <a:cs typeface="Times New Roman" pitchFamily="18" charset="0"/>
              </a:rPr>
              <a:t>classification of work as per subjects’ own concerns in India besides categories necessitated by international </a:t>
            </a:r>
            <a:r>
              <a:rPr lang="en-US" dirty="0" smtClean="0">
                <a:latin typeface="Times New Roman" pitchFamily="18" charset="0"/>
                <a:cs typeface="Times New Roman" pitchFamily="18" charset="0"/>
              </a:rPr>
              <a:t>comparisons. </a:t>
            </a:r>
          </a:p>
          <a:p>
            <a:r>
              <a:rPr lang="en-US" dirty="0" smtClean="0">
                <a:latin typeface="Times New Roman" pitchFamily="18" charset="0"/>
                <a:cs typeface="Times New Roman" pitchFamily="18" charset="0"/>
              </a:rPr>
              <a:t>A </a:t>
            </a:r>
            <a:r>
              <a:rPr lang="en-US" dirty="0" smtClean="0">
                <a:latin typeface="Times New Roman" pitchFamily="18" charset="0"/>
                <a:cs typeface="Times New Roman" pitchFamily="18" charset="0"/>
              </a:rPr>
              <a:t>reversal of the order of </a:t>
            </a:r>
            <a:r>
              <a:rPr lang="en-US" dirty="0" smtClean="0">
                <a:latin typeface="Times New Roman" pitchFamily="18" charset="0"/>
                <a:cs typeface="Times New Roman" pitchFamily="18" charset="0"/>
              </a:rPr>
              <a:t>major occupations </a:t>
            </a:r>
            <a:r>
              <a:rPr lang="en-US" dirty="0" smtClean="0">
                <a:latin typeface="Times New Roman" pitchFamily="18" charset="0"/>
                <a:cs typeface="Times New Roman" pitchFamily="18" charset="0"/>
              </a:rPr>
              <a:t>listed by the NOC scheme putting ‘primary  workers’ on top, </a:t>
            </a:r>
            <a:r>
              <a:rPr lang="en-US" dirty="0" smtClean="0">
                <a:latin typeface="Times New Roman" pitchFamily="18" charset="0"/>
                <a:cs typeface="Times New Roman" pitchFamily="18" charset="0"/>
              </a:rPr>
              <a:t>for example</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Reducing </a:t>
            </a:r>
            <a:r>
              <a:rPr lang="en-US" dirty="0" smtClean="0">
                <a:latin typeface="Times New Roman" pitchFamily="18" charset="0"/>
                <a:cs typeface="Times New Roman" pitchFamily="18" charset="0"/>
              </a:rPr>
              <a:t>the chasm between micro and macro research, qualitative and quantitative approaches and field work and data </a:t>
            </a:r>
            <a:r>
              <a:rPr lang="en-US" dirty="0" smtClean="0">
                <a:latin typeface="Times New Roman" pitchFamily="18" charset="0"/>
                <a:cs typeface="Times New Roman" pitchFamily="18" charset="0"/>
              </a:rPr>
              <a:t>modeling.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More </a:t>
            </a:r>
            <a:r>
              <a:rPr lang="en-US" dirty="0" smtClean="0">
                <a:latin typeface="Times New Roman" pitchFamily="18" charset="0"/>
                <a:cs typeface="Times New Roman" pitchFamily="18" charset="0"/>
              </a:rPr>
              <a:t>space for subjects’ voices and opinions in reports and by translating research findings for subjects’ comments and </a:t>
            </a:r>
            <a:r>
              <a:rPr lang="en-US" dirty="0" smtClean="0">
                <a:latin typeface="Times New Roman" pitchFamily="18" charset="0"/>
                <a:cs typeface="Times New Roman" pitchFamily="18" charset="0"/>
              </a:rPr>
              <a:t>feedback.</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Stricter scrutiny of neologisms and a press for clarity, brevity, reflexivity and </a:t>
            </a:r>
            <a:r>
              <a:rPr lang="en-US" dirty="0" smtClean="0">
                <a:latin typeface="Times New Roman" pitchFamily="18" charset="0"/>
                <a:cs typeface="Times New Roman" pitchFamily="18" charset="0"/>
              </a:rPr>
              <a:t>comparisons.</a:t>
            </a:r>
            <a:endParaRPr lang="en-US" sz="1600" dirty="0">
              <a:latin typeface="Times New Roman" pitchFamily="18" charset="0"/>
              <a:cs typeface="Times New Roman" pitchFamily="18" charset="0"/>
            </a:endParaRPr>
          </a:p>
        </p:txBody>
      </p:sp>
      <p:pic>
        <p:nvPicPr>
          <p:cNvPr id="6" name="Picture 5" descr="D:\labor pics from Pen Drive\muzaffarngr\2014-01-27 13.27.44.jpg"/>
          <p:cNvPicPr/>
          <p:nvPr/>
        </p:nvPicPr>
        <p:blipFill>
          <a:blip r:embed="rId2" cstate="print"/>
          <a:srcRect/>
          <a:stretch>
            <a:fillRect/>
          </a:stretch>
        </p:blipFill>
        <p:spPr bwMode="auto">
          <a:xfrm>
            <a:off x="6629400" y="372373"/>
            <a:ext cx="2133600" cy="1761227"/>
          </a:xfrm>
          <a:prstGeom prst="rect">
            <a:avLst/>
          </a:prstGeom>
          <a:noFill/>
          <a:ln w="9525">
            <a:noFill/>
            <a:miter lim="800000"/>
            <a:headEnd/>
            <a:tailEnd/>
          </a:ln>
        </p:spPr>
      </p:pic>
      <p:pic>
        <p:nvPicPr>
          <p:cNvPr id="7" name="Picture 6" descr="D:\labor pics from Pen Drive\dhan 13 select\scanned pics\d.vijay_Page_15.jpg"/>
          <p:cNvPicPr/>
          <p:nvPr/>
        </p:nvPicPr>
        <p:blipFill>
          <a:blip r:embed="rId3" cstate="print"/>
          <a:srcRect/>
          <a:stretch>
            <a:fillRect/>
          </a:stretch>
        </p:blipFill>
        <p:spPr bwMode="auto">
          <a:xfrm>
            <a:off x="6642699" y="3505200"/>
            <a:ext cx="2120301"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6400800" cy="6172200"/>
          </a:xfrm>
        </p:spPr>
        <p:txBody>
          <a:bodyPr>
            <a:noAutofit/>
          </a:bodyPr>
          <a:lstStyle/>
          <a:p>
            <a:pPr algn="ctr">
              <a:buNone/>
            </a:pPr>
            <a:r>
              <a:rPr lang="en-US" sz="1800" b="1" dirty="0" smtClean="0"/>
              <a:t>Select Readings</a:t>
            </a:r>
            <a:endParaRPr lang="en-US" sz="1200" b="1" dirty="0" smtClean="0"/>
          </a:p>
          <a:p>
            <a:r>
              <a:rPr lang="en-US" sz="1200" dirty="0" err="1" smtClean="0"/>
              <a:t>Bhalla</a:t>
            </a:r>
            <a:r>
              <a:rPr lang="en-US" sz="1200" dirty="0" smtClean="0"/>
              <a:t>, Sheila, ‘Rural Non-Farm Employment and The Unorganized Sector in India’, </a:t>
            </a:r>
            <a:r>
              <a:rPr lang="en-US" sz="1200" i="1" dirty="0" smtClean="0"/>
              <a:t>The Indian Journal of </a:t>
            </a:r>
            <a:r>
              <a:rPr lang="en-US" sz="1200" i="1" dirty="0" err="1" smtClean="0"/>
              <a:t>Labour</a:t>
            </a:r>
            <a:r>
              <a:rPr lang="en-US" sz="1200" i="1" dirty="0" smtClean="0"/>
              <a:t> Economic</a:t>
            </a:r>
            <a:r>
              <a:rPr lang="en-US" sz="1200" dirty="0" smtClean="0"/>
              <a:t>, Vol. 45, NO. 4, 2002.</a:t>
            </a:r>
          </a:p>
          <a:p>
            <a:r>
              <a:rPr lang="en-US" sz="1200" dirty="0" err="1" smtClean="0"/>
              <a:t>Bhaumik</a:t>
            </a:r>
            <a:r>
              <a:rPr lang="en-US" sz="1200" dirty="0" smtClean="0"/>
              <a:t>, </a:t>
            </a:r>
            <a:r>
              <a:rPr lang="en-US" sz="1200" dirty="0" err="1" smtClean="0"/>
              <a:t>S.K</a:t>
            </a:r>
            <a:r>
              <a:rPr lang="en-US" sz="1200" dirty="0" smtClean="0"/>
              <a:t>, ‘Employment Diversification in Rural India: A State Level Analysis’, </a:t>
            </a:r>
            <a:r>
              <a:rPr lang="en-US" sz="1200" i="1" dirty="0" smtClean="0"/>
              <a:t>The Indian Journal of </a:t>
            </a:r>
            <a:r>
              <a:rPr lang="en-US" sz="1200" i="1" dirty="0" err="1" smtClean="0"/>
              <a:t>Labour</a:t>
            </a:r>
            <a:r>
              <a:rPr lang="en-US" sz="1200" i="1" dirty="0" smtClean="0"/>
              <a:t> Economic</a:t>
            </a:r>
            <a:r>
              <a:rPr lang="en-US" sz="1200" dirty="0" smtClean="0"/>
              <a:t>, Vol. 45, NO. 4, 2002.</a:t>
            </a:r>
          </a:p>
          <a:p>
            <a:r>
              <a:rPr lang="en-US" sz="1200" dirty="0" err="1" smtClean="0"/>
              <a:t>Breman</a:t>
            </a:r>
            <a:r>
              <a:rPr lang="en-US" sz="1200" dirty="0" smtClean="0"/>
              <a:t>, Jan, </a:t>
            </a:r>
            <a:r>
              <a:rPr lang="en-US" sz="1200" i="1" dirty="0" err="1" smtClean="0"/>
              <a:t>Footlose</a:t>
            </a:r>
            <a:r>
              <a:rPr lang="en-US" sz="1200" i="1" dirty="0" smtClean="0"/>
              <a:t> </a:t>
            </a:r>
            <a:r>
              <a:rPr lang="en-US" sz="1200" i="1" dirty="0" err="1" smtClean="0"/>
              <a:t>Labour</a:t>
            </a:r>
            <a:r>
              <a:rPr lang="en-US" sz="1200" i="1" dirty="0" smtClean="0"/>
              <a:t>: Working in India’s Informal Economy</a:t>
            </a:r>
            <a:r>
              <a:rPr lang="en-US" sz="1200" dirty="0" smtClean="0"/>
              <a:t>, Cambridge</a:t>
            </a:r>
            <a:r>
              <a:rPr lang="en-US" sz="1200" b="1" dirty="0" smtClean="0"/>
              <a:t> </a:t>
            </a:r>
            <a:r>
              <a:rPr lang="en-US" sz="1200" dirty="0" smtClean="0"/>
              <a:t>University Press, 1996.</a:t>
            </a:r>
          </a:p>
          <a:p>
            <a:r>
              <a:rPr lang="en-US" sz="1200" dirty="0" smtClean="0"/>
              <a:t>Government of India, Ministry of Labor and Employment, ‘</a:t>
            </a:r>
            <a:r>
              <a:rPr lang="en-US" sz="1200" i="1" dirty="0" smtClean="0"/>
              <a:t>Second Annual Report to the People on Employment’</a:t>
            </a:r>
            <a:r>
              <a:rPr lang="en-US" sz="1200" dirty="0" smtClean="0"/>
              <a:t>. 2011.</a:t>
            </a:r>
          </a:p>
          <a:p>
            <a:r>
              <a:rPr lang="en-US" sz="1200" dirty="0" err="1" smtClean="0"/>
              <a:t>Kundu</a:t>
            </a:r>
            <a:r>
              <a:rPr lang="en-US" sz="1200" dirty="0" smtClean="0"/>
              <a:t>, </a:t>
            </a:r>
            <a:r>
              <a:rPr lang="en-US" sz="1200" dirty="0" err="1" smtClean="0"/>
              <a:t>Amitabh</a:t>
            </a:r>
            <a:r>
              <a:rPr lang="en-US" sz="1200" dirty="0" smtClean="0"/>
              <a:t> and </a:t>
            </a:r>
            <a:r>
              <a:rPr lang="en-US" sz="1200" dirty="0" err="1" smtClean="0"/>
              <a:t>A.N.</a:t>
            </a:r>
            <a:r>
              <a:rPr lang="en-US" sz="1200" dirty="0" smtClean="0"/>
              <a:t> Sharma, </a:t>
            </a:r>
            <a:r>
              <a:rPr lang="en-US" sz="1200" i="1" dirty="0" smtClean="0"/>
              <a:t>Informal Sector in India: Perspectives and Policies</a:t>
            </a:r>
            <a:r>
              <a:rPr lang="en-US" sz="1200" dirty="0" smtClean="0"/>
              <a:t>, </a:t>
            </a:r>
            <a:r>
              <a:rPr lang="en-US" sz="1200" dirty="0" err="1" smtClean="0"/>
              <a:t>Institue</a:t>
            </a:r>
            <a:r>
              <a:rPr lang="en-US" sz="1200" dirty="0" smtClean="0"/>
              <a:t> for Human Development and Institute of Applied Manpower Research, 2001.</a:t>
            </a:r>
          </a:p>
          <a:p>
            <a:r>
              <a:rPr lang="en-US" sz="1200" dirty="0" err="1" smtClean="0"/>
              <a:t>Jha</a:t>
            </a:r>
            <a:r>
              <a:rPr lang="en-US" sz="1200" dirty="0" smtClean="0"/>
              <a:t>, </a:t>
            </a:r>
            <a:r>
              <a:rPr lang="en-US" sz="1200" dirty="0" err="1" smtClean="0"/>
              <a:t>Brajesh</a:t>
            </a:r>
            <a:r>
              <a:rPr lang="en-US" sz="1200" dirty="0" smtClean="0"/>
              <a:t>, ‘Employment Wages and Productivity in Indian Agriculture’, </a:t>
            </a:r>
            <a:r>
              <a:rPr lang="en-US" sz="1200" i="1" dirty="0" err="1" smtClean="0"/>
              <a:t>IEG</a:t>
            </a:r>
            <a:r>
              <a:rPr lang="en-US" sz="1200" i="1" dirty="0" smtClean="0"/>
              <a:t> Working Paper</a:t>
            </a:r>
            <a:r>
              <a:rPr lang="en-US" sz="1200" dirty="0" smtClean="0"/>
              <a:t> , 2006. </a:t>
            </a:r>
          </a:p>
          <a:p>
            <a:r>
              <a:rPr lang="en-US" sz="1200" dirty="0" err="1" smtClean="0"/>
              <a:t>Neve</a:t>
            </a:r>
            <a:r>
              <a:rPr lang="en-US" sz="1200" dirty="0" smtClean="0"/>
              <a:t>, </a:t>
            </a:r>
            <a:r>
              <a:rPr lang="en-US" sz="1200" dirty="0" err="1" smtClean="0"/>
              <a:t>Geert</a:t>
            </a:r>
            <a:r>
              <a:rPr lang="en-US" sz="1200" dirty="0" smtClean="0"/>
              <a:t> de, </a:t>
            </a:r>
            <a:r>
              <a:rPr lang="en-US" sz="1200" i="1" dirty="0" smtClean="0"/>
              <a:t>The Everyday Politics of </a:t>
            </a:r>
            <a:r>
              <a:rPr lang="en-US" sz="1200" i="1" dirty="0" err="1" smtClean="0"/>
              <a:t>Labour</a:t>
            </a:r>
            <a:r>
              <a:rPr lang="en-US" sz="1200" i="1" dirty="0" smtClean="0"/>
              <a:t>: Working Lives in India’s Informal Economy</a:t>
            </a:r>
            <a:r>
              <a:rPr lang="en-US" sz="1200" dirty="0" smtClean="0"/>
              <a:t>, Social Science Press, New Delhi, 2005.</a:t>
            </a:r>
          </a:p>
          <a:p>
            <a:r>
              <a:rPr lang="en-US" sz="1200" dirty="0" err="1" smtClean="0"/>
              <a:t>Coppard</a:t>
            </a:r>
            <a:r>
              <a:rPr lang="en-US" sz="1200" dirty="0" smtClean="0"/>
              <a:t> </a:t>
            </a:r>
            <a:r>
              <a:rPr lang="en-US" sz="1200" dirty="0" smtClean="0"/>
              <a:t>Daniel, </a:t>
            </a:r>
            <a:r>
              <a:rPr lang="en-US" sz="1200" i="1" dirty="0" smtClean="0"/>
              <a:t>The rural Non-farm Economy in India: A Review of the Literature</a:t>
            </a:r>
            <a:r>
              <a:rPr lang="en-US" sz="1200" dirty="0" smtClean="0"/>
              <a:t>. Rural Non-Farm Economy</a:t>
            </a:r>
          </a:p>
          <a:p>
            <a:r>
              <a:rPr lang="en-US" sz="1200" dirty="0" err="1" smtClean="0"/>
              <a:t>Harriss</a:t>
            </a:r>
            <a:r>
              <a:rPr lang="en-US" sz="1200" dirty="0" smtClean="0"/>
              <a:t>–White, Barbara and S. </a:t>
            </a:r>
            <a:r>
              <a:rPr lang="en-US" sz="1200" dirty="0" err="1" smtClean="0"/>
              <a:t>Janakirajan</a:t>
            </a:r>
            <a:r>
              <a:rPr lang="en-US" sz="1200" dirty="0" smtClean="0"/>
              <a:t>, </a:t>
            </a:r>
            <a:r>
              <a:rPr lang="en-US" sz="1200" i="1" dirty="0" smtClean="0"/>
              <a:t> Rural India Facing the 21</a:t>
            </a:r>
            <a:r>
              <a:rPr lang="en-US" sz="1200" i="1" baseline="30000" dirty="0" smtClean="0"/>
              <a:t>st</a:t>
            </a:r>
            <a:r>
              <a:rPr lang="en-US" sz="1200" i="1" dirty="0" smtClean="0"/>
              <a:t> Century,</a:t>
            </a:r>
            <a:r>
              <a:rPr lang="en-US" sz="1200" dirty="0" smtClean="0"/>
              <a:t> Anthem Press, 2004.</a:t>
            </a:r>
          </a:p>
          <a:p>
            <a:r>
              <a:rPr lang="en-US" sz="1200" dirty="0" err="1" smtClean="0"/>
              <a:t>Himanshu</a:t>
            </a:r>
            <a:r>
              <a:rPr lang="en-US" sz="1200" dirty="0" smtClean="0"/>
              <a:t>, Peter </a:t>
            </a:r>
            <a:r>
              <a:rPr lang="en-US" sz="1200" dirty="0" err="1" smtClean="0"/>
              <a:t>Lanjouw</a:t>
            </a:r>
            <a:r>
              <a:rPr lang="en-US" sz="1200" dirty="0" smtClean="0"/>
              <a:t>, </a:t>
            </a:r>
            <a:r>
              <a:rPr lang="en-US" sz="1200" dirty="0" err="1" smtClean="0"/>
              <a:t>Rinku</a:t>
            </a:r>
            <a:r>
              <a:rPr lang="en-US" sz="1200" dirty="0" smtClean="0"/>
              <a:t> </a:t>
            </a:r>
            <a:r>
              <a:rPr lang="en-US" sz="1200" dirty="0" err="1" smtClean="0"/>
              <a:t>Murgai</a:t>
            </a:r>
            <a:r>
              <a:rPr lang="en-US" sz="1200" dirty="0" smtClean="0"/>
              <a:t> and Nicholas Stern, ‘Non-Farm Diversification, Poverty, Economic Mobility and Income Inequality: A Case Study in Village India’, WB Policy Research Paper no. WPS6451, May 2013. </a:t>
            </a:r>
          </a:p>
          <a:p>
            <a:r>
              <a:rPr lang="en-US" sz="1200" dirty="0" smtClean="0"/>
              <a:t>Government of India (2011), </a:t>
            </a:r>
            <a:r>
              <a:rPr lang="en-US" sz="1200" i="1" dirty="0" smtClean="0"/>
              <a:t>Second Annual Report to the People on Employment,</a:t>
            </a:r>
            <a:r>
              <a:rPr lang="en-US" sz="1200" dirty="0" smtClean="0"/>
              <a:t> Ministry of </a:t>
            </a:r>
            <a:r>
              <a:rPr lang="en-US" sz="1200" dirty="0" err="1" smtClean="0"/>
              <a:t>Labour</a:t>
            </a:r>
            <a:r>
              <a:rPr lang="en-US" sz="1200" dirty="0" smtClean="0"/>
              <a:t> and Employment, Delhi.</a:t>
            </a:r>
          </a:p>
          <a:p>
            <a:pPr hangingPunct="0"/>
            <a:r>
              <a:rPr lang="en-US" sz="1200" dirty="0" err="1" smtClean="0"/>
              <a:t>Ghosh</a:t>
            </a:r>
            <a:r>
              <a:rPr lang="en-US" sz="1200" dirty="0" smtClean="0"/>
              <a:t>, A.K. (2008), ‘Changing Livelihood Pattern of Slum-dwellers in Delhi: From A Squatter Settlement to a Resettlement Colony,’ </a:t>
            </a:r>
            <a:r>
              <a:rPr lang="en-US" sz="1200" i="1" dirty="0" smtClean="0"/>
              <a:t>Social Change,</a:t>
            </a:r>
            <a:r>
              <a:rPr lang="en-US" sz="1200" dirty="0" smtClean="0"/>
              <a:t> vol. 38</a:t>
            </a:r>
            <a:r>
              <a:rPr lang="en-US" sz="1200" dirty="0" smtClean="0"/>
              <a:t>.</a:t>
            </a:r>
            <a:endParaRPr lang="en-US" sz="1200" dirty="0" smtClean="0"/>
          </a:p>
          <a:p>
            <a:pPr hangingPunct="0"/>
            <a:r>
              <a:rPr lang="en-US" sz="1200" dirty="0" err="1" smtClean="0"/>
              <a:t>Hirway</a:t>
            </a:r>
            <a:r>
              <a:rPr lang="en-US" sz="1200" dirty="0" smtClean="0"/>
              <a:t>, </a:t>
            </a:r>
            <a:r>
              <a:rPr lang="en-US" sz="1200" dirty="0" err="1" smtClean="0"/>
              <a:t>Indira</a:t>
            </a:r>
            <a:r>
              <a:rPr lang="en-US" sz="1200" dirty="0" smtClean="0"/>
              <a:t> (2012), ‘Missing </a:t>
            </a:r>
            <a:r>
              <a:rPr lang="en-US" sz="1200" dirty="0" err="1" smtClean="0"/>
              <a:t>Labour</a:t>
            </a:r>
            <a:r>
              <a:rPr lang="en-US" sz="1200" dirty="0" smtClean="0"/>
              <a:t> Force: An Explanation,’ </a:t>
            </a:r>
            <a:r>
              <a:rPr lang="en-US" sz="1200" i="1" dirty="0" smtClean="0"/>
              <a:t>Economic and Political</a:t>
            </a:r>
            <a:r>
              <a:rPr lang="en-US" sz="1200" dirty="0" smtClean="0"/>
              <a:t> </a:t>
            </a:r>
            <a:r>
              <a:rPr lang="en-US" sz="1200" i="1" dirty="0" smtClean="0"/>
              <a:t>Weekly, </a:t>
            </a:r>
            <a:r>
              <a:rPr lang="en-US" sz="1200" dirty="0" err="1" smtClean="0"/>
              <a:t>Vol.XLVII</a:t>
            </a:r>
            <a:r>
              <a:rPr lang="en-US" sz="1200" dirty="0" smtClean="0"/>
              <a:t>, N0.37, pp.67–71.</a:t>
            </a:r>
          </a:p>
          <a:p>
            <a:r>
              <a:rPr lang="en-US" sz="1200" dirty="0" smtClean="0"/>
              <a:t> </a:t>
            </a:r>
            <a:r>
              <a:rPr lang="en-US" sz="1200" dirty="0" smtClean="0"/>
              <a:t>Harris </a:t>
            </a:r>
            <a:r>
              <a:rPr lang="en-US" sz="1200" dirty="0" smtClean="0"/>
              <a:t>White, </a:t>
            </a:r>
            <a:r>
              <a:rPr lang="en-US" sz="1200" dirty="0" err="1" smtClean="0"/>
              <a:t>Barabra</a:t>
            </a:r>
            <a:r>
              <a:rPr lang="en-US" sz="1200" dirty="0" smtClean="0"/>
              <a:t> (2003), </a:t>
            </a:r>
            <a:r>
              <a:rPr lang="en-US" sz="1200" i="1" dirty="0" smtClean="0"/>
              <a:t>India Working: Essays on Economy and Society,</a:t>
            </a:r>
            <a:r>
              <a:rPr lang="en-US" sz="1200" dirty="0" smtClean="0"/>
              <a:t> Cambridge University Press, Cambridge.</a:t>
            </a:r>
          </a:p>
          <a:p>
            <a:endParaRPr lang="en-US" sz="1200" dirty="0"/>
          </a:p>
        </p:txBody>
      </p:sp>
      <p:pic>
        <p:nvPicPr>
          <p:cNvPr id="7" name="Picture 6" descr="C:\Users\hp\Desktop\Sandeep Work\New Folder\DSC03177.JPG"/>
          <p:cNvPicPr/>
          <p:nvPr/>
        </p:nvPicPr>
        <p:blipFill>
          <a:blip r:embed="rId2" cstate="print"/>
          <a:srcRect/>
          <a:stretch>
            <a:fillRect/>
          </a:stretch>
        </p:blipFill>
        <p:spPr bwMode="auto">
          <a:xfrm>
            <a:off x="6705600" y="3505200"/>
            <a:ext cx="2133600" cy="1752600"/>
          </a:xfrm>
          <a:prstGeom prst="rect">
            <a:avLst/>
          </a:prstGeom>
          <a:noFill/>
          <a:ln w="9525">
            <a:noFill/>
            <a:miter lim="800000"/>
            <a:headEnd/>
            <a:tailEnd/>
          </a:ln>
        </p:spPr>
      </p:pic>
      <p:pic>
        <p:nvPicPr>
          <p:cNvPr id="8" name="Picture 7" descr="D:\labor pics from Pen Drive\work photo\New folder\DSC03153.JPG"/>
          <p:cNvPicPr/>
          <p:nvPr/>
        </p:nvPicPr>
        <p:blipFill>
          <a:blip r:embed="rId3" cstate="print"/>
          <a:srcRect/>
          <a:stretch>
            <a:fillRect/>
          </a:stretch>
        </p:blipFill>
        <p:spPr bwMode="auto">
          <a:xfrm>
            <a:off x="6858000" y="838200"/>
            <a:ext cx="197876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a:srcRect/>
          <a:stretch>
            <a:fillRect/>
          </a:stretch>
        </p:blipFill>
        <p:spPr bwMode="auto">
          <a:xfrm>
            <a:off x="1285503" y="550653"/>
            <a:ext cx="6486897" cy="4206240"/>
          </a:xfrm>
          <a:prstGeom prst="rect">
            <a:avLst/>
          </a:prstGeom>
          <a:noFill/>
          <a:ln w="9525">
            <a:noFill/>
            <a:miter lim="800000"/>
            <a:headEnd/>
            <a:tailEnd/>
          </a:ln>
        </p:spPr>
      </p:pic>
      <p:sp>
        <p:nvSpPr>
          <p:cNvPr id="10243" name="TextBox 2"/>
          <p:cNvSpPr txBox="1">
            <a:spLocks noChangeArrowheads="1"/>
          </p:cNvSpPr>
          <p:nvPr/>
        </p:nvSpPr>
        <p:spPr bwMode="auto">
          <a:xfrm>
            <a:off x="3505200" y="152400"/>
            <a:ext cx="3290888" cy="461963"/>
          </a:xfrm>
          <a:prstGeom prst="rect">
            <a:avLst/>
          </a:prstGeom>
          <a:noFill/>
          <a:ln w="9525">
            <a:noFill/>
            <a:miter lim="800000"/>
            <a:headEnd/>
            <a:tailEnd/>
          </a:ln>
        </p:spPr>
        <p:txBody>
          <a:bodyPr wrap="none">
            <a:spAutoFit/>
          </a:bodyPr>
          <a:lstStyle/>
          <a:p>
            <a:r>
              <a:rPr lang="en-US" sz="2400" b="1">
                <a:latin typeface="Calibri" pitchFamily="34" charset="0"/>
              </a:rPr>
              <a:t>Layout of Dhantala 2009</a:t>
            </a:r>
          </a:p>
        </p:txBody>
      </p:sp>
      <p:pic>
        <p:nvPicPr>
          <p:cNvPr id="63489" name="Picture 1" descr="H:\labor pics\dhan pics\dhan march 08\DSC00123.JPG"/>
          <p:cNvPicPr>
            <a:picLocks noChangeAspect="1" noChangeArrowheads="1"/>
          </p:cNvPicPr>
          <p:nvPr/>
        </p:nvPicPr>
        <p:blipFill>
          <a:blip r:embed="rId3" cstate="print"/>
          <a:srcRect/>
          <a:stretch>
            <a:fillRect/>
          </a:stretch>
        </p:blipFill>
        <p:spPr bwMode="auto">
          <a:xfrm>
            <a:off x="2026920" y="5029199"/>
            <a:ext cx="5364480" cy="1447801"/>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1"/>
          <p:cNvSpPr txBox="1">
            <a:spLocks noChangeArrowheads="1"/>
          </p:cNvSpPr>
          <p:nvPr/>
        </p:nvSpPr>
        <p:spPr bwMode="auto">
          <a:xfrm>
            <a:off x="0" y="76201"/>
            <a:ext cx="9144000" cy="923330"/>
          </a:xfrm>
          <a:prstGeom prst="rect">
            <a:avLst/>
          </a:prstGeom>
          <a:noFill/>
          <a:ln w="9525">
            <a:noFill/>
            <a:miter lim="800000"/>
            <a:headEnd/>
            <a:tailEnd/>
          </a:ln>
        </p:spPr>
        <p:txBody>
          <a:bodyPr wrap="square">
            <a:spAutoFit/>
          </a:bodyPr>
          <a:lstStyle/>
          <a:p>
            <a:pPr algn="ctr"/>
            <a:r>
              <a:rPr lang="en-US" b="1" dirty="0">
                <a:latin typeface="Times New Roman" pitchFamily="18" charset="0"/>
                <a:cs typeface="Times New Roman" pitchFamily="18" charset="0"/>
              </a:rPr>
              <a:t>Thanks</a:t>
            </a:r>
          </a:p>
          <a:p>
            <a:pPr algn="ctr"/>
            <a:r>
              <a:rPr lang="en-US" b="1" dirty="0">
                <a:latin typeface="Times New Roman" pitchFamily="18" charset="0"/>
                <a:cs typeface="Times New Roman" pitchFamily="18" charset="0"/>
              </a:rPr>
              <a:t>Specially to all Friends and Research Assistants since 2005</a:t>
            </a:r>
          </a:p>
          <a:p>
            <a:pPr algn="ctr"/>
            <a:r>
              <a:rPr lang="en-US" b="1" dirty="0">
                <a:latin typeface="Times New Roman" pitchFamily="18" charset="0"/>
                <a:cs typeface="Times New Roman" pitchFamily="18" charset="0"/>
              </a:rPr>
              <a:t>Who Gave a Lot without Much in Return Indeed</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grpSp>
        <p:nvGrpSpPr>
          <p:cNvPr id="33" name="Group 32"/>
          <p:cNvGrpSpPr/>
          <p:nvPr/>
        </p:nvGrpSpPr>
        <p:grpSpPr>
          <a:xfrm>
            <a:off x="446526" y="3825819"/>
            <a:ext cx="2068074" cy="2198132"/>
            <a:chOff x="346494" y="3429000"/>
            <a:chExt cx="2068074" cy="2198132"/>
          </a:xfrm>
        </p:grpSpPr>
        <p:pic>
          <p:nvPicPr>
            <p:cNvPr id="92168" name="Picture 2"/>
            <p:cNvPicPr>
              <a:picLocks noChangeAspect="1" noChangeArrowheads="1"/>
            </p:cNvPicPr>
            <p:nvPr/>
          </p:nvPicPr>
          <p:blipFill>
            <a:blip r:embed="rId2"/>
            <a:srcRect/>
            <a:stretch>
              <a:fillRect/>
            </a:stretch>
          </p:blipFill>
          <p:spPr bwMode="auto">
            <a:xfrm>
              <a:off x="381000" y="3429000"/>
              <a:ext cx="2033568" cy="1828800"/>
            </a:xfrm>
            <a:prstGeom prst="rect">
              <a:avLst/>
            </a:prstGeom>
            <a:noFill/>
            <a:ln w="9525">
              <a:noFill/>
              <a:miter lim="800000"/>
              <a:headEnd/>
              <a:tailEnd/>
            </a:ln>
          </p:spPr>
        </p:pic>
        <p:sp>
          <p:nvSpPr>
            <p:cNvPr id="13" name="TextBox 12"/>
            <p:cNvSpPr txBox="1"/>
            <p:nvPr/>
          </p:nvSpPr>
          <p:spPr>
            <a:xfrm>
              <a:off x="346494" y="5257800"/>
              <a:ext cx="20574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Suraksha</a:t>
              </a:r>
              <a:r>
                <a:rPr lang="en-US" b="1" dirty="0" smtClean="0">
                  <a:latin typeface="Times New Roman" pitchFamily="18" charset="0"/>
                  <a:cs typeface="Times New Roman" pitchFamily="18" charset="0"/>
                </a:rPr>
                <a:t> Sharma</a:t>
              </a:r>
              <a:endParaRPr lang="en-US" b="1" dirty="0">
                <a:latin typeface="Times New Roman" pitchFamily="18" charset="0"/>
                <a:cs typeface="Times New Roman" pitchFamily="18" charset="0"/>
              </a:endParaRPr>
            </a:p>
          </p:txBody>
        </p:sp>
      </p:grpSp>
      <p:grpSp>
        <p:nvGrpSpPr>
          <p:cNvPr id="18" name="Group 17"/>
          <p:cNvGrpSpPr/>
          <p:nvPr/>
        </p:nvGrpSpPr>
        <p:grpSpPr>
          <a:xfrm>
            <a:off x="228600" y="1122870"/>
            <a:ext cx="1905000" cy="2229761"/>
            <a:chOff x="152400" y="1295400"/>
            <a:chExt cx="1905000" cy="2229761"/>
          </a:xfrm>
        </p:grpSpPr>
        <p:pic>
          <p:nvPicPr>
            <p:cNvPr id="92164" name="Picture 2"/>
            <p:cNvPicPr>
              <a:picLocks noChangeAspect="1" noChangeArrowheads="1"/>
            </p:cNvPicPr>
            <p:nvPr/>
          </p:nvPicPr>
          <p:blipFill>
            <a:blip r:embed="rId3"/>
            <a:srcRect/>
            <a:stretch>
              <a:fillRect/>
            </a:stretch>
          </p:blipFill>
          <p:spPr bwMode="auto">
            <a:xfrm>
              <a:off x="457204" y="1295400"/>
              <a:ext cx="1339050" cy="1828800"/>
            </a:xfrm>
            <a:prstGeom prst="rect">
              <a:avLst/>
            </a:prstGeom>
            <a:noFill/>
            <a:ln w="9525">
              <a:noFill/>
              <a:miter lim="800000"/>
              <a:headEnd/>
              <a:tailEnd/>
            </a:ln>
          </p:spPr>
        </p:pic>
        <p:sp>
          <p:nvSpPr>
            <p:cNvPr id="17" name="TextBox 16"/>
            <p:cNvSpPr txBox="1"/>
            <p:nvPr/>
          </p:nvSpPr>
          <p:spPr>
            <a:xfrm>
              <a:off x="152400" y="3155829"/>
              <a:ext cx="19050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Rakesh</a:t>
              </a:r>
              <a:r>
                <a:rPr lang="en-US" b="1" dirty="0" smtClean="0">
                  <a:latin typeface="Times New Roman" pitchFamily="18" charset="0"/>
                  <a:cs typeface="Times New Roman" pitchFamily="18" charset="0"/>
                </a:rPr>
                <a:t> Kumar</a:t>
              </a:r>
              <a:endParaRPr lang="en-US" b="1" dirty="0">
                <a:latin typeface="Times New Roman" pitchFamily="18" charset="0"/>
                <a:cs typeface="Times New Roman" pitchFamily="18" charset="0"/>
              </a:endParaRPr>
            </a:p>
          </p:txBody>
        </p:sp>
      </p:grpSp>
      <p:grpSp>
        <p:nvGrpSpPr>
          <p:cNvPr id="21" name="Group 20"/>
          <p:cNvGrpSpPr/>
          <p:nvPr/>
        </p:nvGrpSpPr>
        <p:grpSpPr>
          <a:xfrm>
            <a:off x="2389509" y="1143000"/>
            <a:ext cx="1905000" cy="2215385"/>
            <a:chOff x="3338424" y="1143000"/>
            <a:chExt cx="1905000" cy="2215385"/>
          </a:xfrm>
        </p:grpSpPr>
        <p:pic>
          <p:nvPicPr>
            <p:cNvPr id="19" name="Picture 4"/>
            <p:cNvPicPr>
              <a:picLocks noChangeAspect="1" noChangeArrowheads="1"/>
            </p:cNvPicPr>
            <p:nvPr/>
          </p:nvPicPr>
          <p:blipFill>
            <a:blip r:embed="rId4"/>
            <a:srcRect/>
            <a:stretch>
              <a:fillRect/>
            </a:stretch>
          </p:blipFill>
          <p:spPr bwMode="auto">
            <a:xfrm>
              <a:off x="3581400" y="1143000"/>
              <a:ext cx="1345039" cy="1819656"/>
            </a:xfrm>
            <a:prstGeom prst="rect">
              <a:avLst/>
            </a:prstGeom>
            <a:noFill/>
            <a:ln w="9525">
              <a:noFill/>
              <a:miter lim="800000"/>
              <a:headEnd/>
              <a:tailEnd/>
            </a:ln>
          </p:spPr>
        </p:pic>
        <p:sp>
          <p:nvSpPr>
            <p:cNvPr id="20" name="TextBox 19"/>
            <p:cNvSpPr txBox="1"/>
            <p:nvPr/>
          </p:nvSpPr>
          <p:spPr>
            <a:xfrm>
              <a:off x="3338424" y="2989053"/>
              <a:ext cx="19050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Madhavi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Jha</a:t>
              </a:r>
              <a:endParaRPr lang="en-US" dirty="0">
                <a:latin typeface="Times New Roman" pitchFamily="18" charset="0"/>
                <a:cs typeface="Times New Roman" pitchFamily="18" charset="0"/>
              </a:endParaRPr>
            </a:p>
          </p:txBody>
        </p:sp>
      </p:grpSp>
      <p:grpSp>
        <p:nvGrpSpPr>
          <p:cNvPr id="24" name="Group 23"/>
          <p:cNvGrpSpPr/>
          <p:nvPr/>
        </p:nvGrpSpPr>
        <p:grpSpPr>
          <a:xfrm>
            <a:off x="4339089" y="1145876"/>
            <a:ext cx="1905000" cy="2195256"/>
            <a:chOff x="6248400" y="1145876"/>
            <a:chExt cx="1905000" cy="2195256"/>
          </a:xfrm>
        </p:grpSpPr>
        <p:pic>
          <p:nvPicPr>
            <p:cNvPr id="22" name="Picture 4"/>
            <p:cNvPicPr>
              <a:picLocks noChangeAspect="1" noChangeArrowheads="1"/>
            </p:cNvPicPr>
            <p:nvPr/>
          </p:nvPicPr>
          <p:blipFill>
            <a:blip r:embed="rId5"/>
            <a:srcRect/>
            <a:stretch>
              <a:fillRect/>
            </a:stretch>
          </p:blipFill>
          <p:spPr bwMode="auto">
            <a:xfrm>
              <a:off x="6400800" y="1145876"/>
              <a:ext cx="1510598" cy="1828800"/>
            </a:xfrm>
            <a:prstGeom prst="rect">
              <a:avLst/>
            </a:prstGeom>
            <a:noFill/>
            <a:ln w="9525">
              <a:noFill/>
              <a:miter lim="800000"/>
              <a:headEnd/>
              <a:tailEnd/>
            </a:ln>
          </p:spPr>
        </p:pic>
        <p:sp>
          <p:nvSpPr>
            <p:cNvPr id="23" name="TextBox 22"/>
            <p:cNvSpPr txBox="1"/>
            <p:nvPr/>
          </p:nvSpPr>
          <p:spPr>
            <a:xfrm>
              <a:off x="6248400" y="2971800"/>
              <a:ext cx="19050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Vikas</a:t>
              </a:r>
              <a:r>
                <a:rPr lang="en-US" b="1" dirty="0" smtClean="0">
                  <a:latin typeface="Times New Roman" pitchFamily="18" charset="0"/>
                  <a:cs typeface="Times New Roman" pitchFamily="18" charset="0"/>
                </a:rPr>
                <a:t> Kumar</a:t>
              </a:r>
              <a:endParaRPr lang="en-US" b="1" dirty="0">
                <a:latin typeface="Times New Roman" pitchFamily="18" charset="0"/>
                <a:cs typeface="Times New Roman" pitchFamily="18" charset="0"/>
              </a:endParaRPr>
            </a:p>
          </p:txBody>
        </p:sp>
      </p:grpSp>
      <p:grpSp>
        <p:nvGrpSpPr>
          <p:cNvPr id="27" name="Group 26"/>
          <p:cNvGrpSpPr/>
          <p:nvPr/>
        </p:nvGrpSpPr>
        <p:grpSpPr>
          <a:xfrm>
            <a:off x="6423807" y="1143000"/>
            <a:ext cx="1905000" cy="2198132"/>
            <a:chOff x="5906217" y="1143000"/>
            <a:chExt cx="1905000" cy="2198132"/>
          </a:xfrm>
        </p:grpSpPr>
        <p:pic>
          <p:nvPicPr>
            <p:cNvPr id="25" name="Picture 3"/>
            <p:cNvPicPr>
              <a:picLocks noChangeAspect="1" noChangeArrowheads="1"/>
            </p:cNvPicPr>
            <p:nvPr/>
          </p:nvPicPr>
          <p:blipFill>
            <a:blip r:embed="rId6"/>
            <a:srcRect/>
            <a:stretch>
              <a:fillRect/>
            </a:stretch>
          </p:blipFill>
          <p:spPr bwMode="auto">
            <a:xfrm>
              <a:off x="6145212" y="1143000"/>
              <a:ext cx="1550988" cy="1828800"/>
            </a:xfrm>
            <a:prstGeom prst="rect">
              <a:avLst/>
            </a:prstGeom>
            <a:noFill/>
            <a:ln w="9525">
              <a:noFill/>
              <a:miter lim="800000"/>
              <a:headEnd/>
              <a:tailEnd/>
            </a:ln>
          </p:spPr>
        </p:pic>
        <p:sp>
          <p:nvSpPr>
            <p:cNvPr id="26" name="TextBox 25"/>
            <p:cNvSpPr txBox="1"/>
            <p:nvPr/>
          </p:nvSpPr>
          <p:spPr>
            <a:xfrm>
              <a:off x="5906217" y="2971800"/>
              <a:ext cx="1905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Vijay Prasad</a:t>
              </a:r>
              <a:endParaRPr lang="en-US" b="1" dirty="0">
                <a:latin typeface="Times New Roman" pitchFamily="18" charset="0"/>
                <a:cs typeface="Times New Roman" pitchFamily="18" charset="0"/>
              </a:endParaRPr>
            </a:p>
          </p:txBody>
        </p:sp>
      </p:grpSp>
      <p:grpSp>
        <p:nvGrpSpPr>
          <p:cNvPr id="30" name="Group 29"/>
          <p:cNvGrpSpPr/>
          <p:nvPr/>
        </p:nvGrpSpPr>
        <p:grpSpPr>
          <a:xfrm>
            <a:off x="2421147" y="3825819"/>
            <a:ext cx="2362200" cy="2215385"/>
            <a:chOff x="2127846" y="3429000"/>
            <a:chExt cx="2362200" cy="2215385"/>
          </a:xfrm>
        </p:grpSpPr>
        <p:pic>
          <p:nvPicPr>
            <p:cNvPr id="28" name="Picture 5"/>
            <p:cNvPicPr>
              <a:picLocks noChangeAspect="1" noChangeArrowheads="1"/>
            </p:cNvPicPr>
            <p:nvPr/>
          </p:nvPicPr>
          <p:blipFill>
            <a:blip r:embed="rId7"/>
            <a:srcRect/>
            <a:stretch>
              <a:fillRect/>
            </a:stretch>
          </p:blipFill>
          <p:spPr bwMode="auto">
            <a:xfrm>
              <a:off x="2590800" y="3429000"/>
              <a:ext cx="1500213" cy="1828800"/>
            </a:xfrm>
            <a:prstGeom prst="rect">
              <a:avLst/>
            </a:prstGeom>
            <a:noFill/>
            <a:ln w="9525">
              <a:noFill/>
              <a:miter lim="800000"/>
              <a:headEnd/>
              <a:tailEnd/>
            </a:ln>
          </p:spPr>
        </p:pic>
        <p:sp>
          <p:nvSpPr>
            <p:cNvPr id="29" name="TextBox 28"/>
            <p:cNvSpPr txBox="1"/>
            <p:nvPr/>
          </p:nvSpPr>
          <p:spPr>
            <a:xfrm>
              <a:off x="2127846" y="5275053"/>
              <a:ext cx="23622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Vidya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Krishnamurthi</a:t>
              </a:r>
              <a:endParaRPr lang="en-US" b="1" dirty="0">
                <a:latin typeface="Times New Roman" pitchFamily="18" charset="0"/>
                <a:cs typeface="Times New Roman" pitchFamily="18" charset="0"/>
              </a:endParaRPr>
            </a:p>
          </p:txBody>
        </p:sp>
      </p:grpSp>
      <p:grpSp>
        <p:nvGrpSpPr>
          <p:cNvPr id="32" name="Group 31"/>
          <p:cNvGrpSpPr/>
          <p:nvPr/>
        </p:nvGrpSpPr>
        <p:grpSpPr>
          <a:xfrm>
            <a:off x="4651077" y="3837487"/>
            <a:ext cx="1828800" cy="2198132"/>
            <a:chOff x="6725730" y="3429000"/>
            <a:chExt cx="1828800" cy="2198132"/>
          </a:xfrm>
        </p:grpSpPr>
        <p:sp>
          <p:nvSpPr>
            <p:cNvPr id="14" name="TextBox 13"/>
            <p:cNvSpPr txBox="1"/>
            <p:nvPr/>
          </p:nvSpPr>
          <p:spPr>
            <a:xfrm>
              <a:off x="6725730" y="5257800"/>
              <a:ext cx="18288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Sandeep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Verma</a:t>
              </a:r>
              <a:endParaRPr lang="en-US" b="1" dirty="0">
                <a:latin typeface="Times New Roman" pitchFamily="18" charset="0"/>
                <a:cs typeface="Times New Roman" pitchFamily="18" charset="0"/>
              </a:endParaRPr>
            </a:p>
          </p:txBody>
        </p:sp>
        <p:pic>
          <p:nvPicPr>
            <p:cNvPr id="31" name="Picture 2"/>
            <p:cNvPicPr>
              <a:picLocks noChangeAspect="1" noChangeArrowheads="1"/>
            </p:cNvPicPr>
            <p:nvPr/>
          </p:nvPicPr>
          <p:blipFill>
            <a:blip r:embed="rId8"/>
            <a:srcRect/>
            <a:stretch>
              <a:fillRect/>
            </a:stretch>
          </p:blipFill>
          <p:spPr bwMode="auto">
            <a:xfrm>
              <a:off x="6858000" y="3429000"/>
              <a:ext cx="1447800" cy="1828800"/>
            </a:xfrm>
            <a:prstGeom prst="rect">
              <a:avLst/>
            </a:prstGeom>
            <a:noFill/>
            <a:ln w="9525">
              <a:noFill/>
              <a:miter lim="800000"/>
              <a:headEnd/>
              <a:tailEnd/>
            </a:ln>
            <a:effectLst/>
          </p:spPr>
        </p:pic>
      </p:grpSp>
      <p:grpSp>
        <p:nvGrpSpPr>
          <p:cNvPr id="35" name="Group 34"/>
          <p:cNvGrpSpPr/>
          <p:nvPr/>
        </p:nvGrpSpPr>
        <p:grpSpPr>
          <a:xfrm>
            <a:off x="6551757" y="3827252"/>
            <a:ext cx="1752600" cy="2211066"/>
            <a:chOff x="6551757" y="3827252"/>
            <a:chExt cx="1752600" cy="2211066"/>
          </a:xfrm>
        </p:grpSpPr>
        <p:sp>
          <p:nvSpPr>
            <p:cNvPr id="16" name="TextBox 15"/>
            <p:cNvSpPr txBox="1"/>
            <p:nvPr/>
          </p:nvSpPr>
          <p:spPr>
            <a:xfrm>
              <a:off x="6551757" y="5668986"/>
              <a:ext cx="1752600"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Sandeep</a:t>
              </a:r>
              <a:endParaRPr lang="en-US" b="1" dirty="0">
                <a:latin typeface="Times New Roman" pitchFamily="18" charset="0"/>
                <a:cs typeface="Times New Roman" pitchFamily="18" charset="0"/>
              </a:endParaRPr>
            </a:p>
          </p:txBody>
        </p:sp>
        <p:pic>
          <p:nvPicPr>
            <p:cNvPr id="94210" name="Picture 2" descr="D:\sandeep photo.jpg"/>
            <p:cNvPicPr>
              <a:picLocks noChangeAspect="1" noChangeArrowheads="1"/>
            </p:cNvPicPr>
            <p:nvPr/>
          </p:nvPicPr>
          <p:blipFill>
            <a:blip r:embed="rId9"/>
            <a:srcRect/>
            <a:stretch>
              <a:fillRect/>
            </a:stretch>
          </p:blipFill>
          <p:spPr bwMode="auto">
            <a:xfrm>
              <a:off x="6629400" y="3827252"/>
              <a:ext cx="1527352" cy="1828800"/>
            </a:xfrm>
            <a:prstGeom prst="rect">
              <a:avLst/>
            </a:prstGeom>
            <a:noFill/>
          </p:spPr>
        </p:pic>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0" y="0"/>
            <a:ext cx="8229600" cy="304800"/>
          </a:xfrm>
        </p:spPr>
        <p:txBody>
          <a:bodyPr rtlCol="0">
            <a:normAutofit fontScale="90000"/>
          </a:bodyPr>
          <a:lstStyle/>
          <a:p>
            <a:pPr eaLnBrk="1" fontAlgn="auto" hangingPunct="1">
              <a:spcAft>
                <a:spcPts val="0"/>
              </a:spcAft>
              <a:defRPr/>
            </a:pPr>
            <a:r>
              <a:rPr lang="en-US" sz="1800" b="1" dirty="0" smtClean="0"/>
              <a:t/>
            </a:r>
            <a:br>
              <a:rPr lang="en-US" sz="1800" b="1" dirty="0" smtClean="0"/>
            </a:br>
            <a:r>
              <a:rPr lang="en-US" sz="1800" b="1" dirty="0" smtClean="0"/>
              <a:t/>
            </a:r>
            <a:br>
              <a:rPr lang="en-US" sz="1800" b="1" dirty="0" smtClean="0"/>
            </a:br>
            <a:r>
              <a:rPr lang="en-US" sz="1800" b="1" dirty="0" smtClean="0"/>
              <a:t/>
            </a:r>
            <a:br>
              <a:rPr lang="en-US" sz="1800" b="1" dirty="0" smtClean="0"/>
            </a:br>
            <a:r>
              <a:rPr lang="en-US" sz="1800" b="1" dirty="0" smtClean="0"/>
              <a:t/>
            </a:r>
            <a:br>
              <a:rPr lang="en-US" sz="1800" b="1" dirty="0" smtClean="0"/>
            </a:br>
            <a:r>
              <a:rPr lang="en-US" sz="1800" b="1" dirty="0" smtClean="0"/>
              <a:t>       DEMOGRAPHIC STRUCTURE OF ARADHAKNAGAR</a:t>
            </a:r>
            <a:r>
              <a:rPr lang="en-US" sz="1800" dirty="0" smtClean="0"/>
              <a:t/>
            </a:r>
            <a:br>
              <a:rPr lang="en-US" sz="1800" dirty="0" smtClean="0"/>
            </a:br>
            <a:r>
              <a:rPr lang="en-US" sz="1800" b="1" dirty="0" smtClean="0"/>
              <a:t>(MAY 1988)</a:t>
            </a:r>
            <a:r>
              <a:rPr lang="en-US" sz="4000" b="1" dirty="0" smtClean="0"/>
              <a:t/>
            </a:r>
            <a:br>
              <a:rPr lang="en-US" sz="4000" b="1" dirty="0" smtClean="0"/>
            </a:br>
            <a:endParaRPr lang="en-IN" sz="4000" b="1" dirty="0" smtClean="0"/>
          </a:p>
        </p:txBody>
      </p:sp>
      <p:graphicFrame>
        <p:nvGraphicFramePr>
          <p:cNvPr id="1026" name="Object 3"/>
          <p:cNvGraphicFramePr>
            <a:graphicFrameLocks noChangeAspect="1"/>
          </p:cNvGraphicFramePr>
          <p:nvPr>
            <p:ph sz="half" idx="1"/>
          </p:nvPr>
        </p:nvGraphicFramePr>
        <p:xfrm>
          <a:off x="6172200" y="1295400"/>
          <a:ext cx="2608263" cy="1893888"/>
        </p:xfrm>
        <a:graphic>
          <a:graphicData uri="http://schemas.openxmlformats.org/presentationml/2006/ole">
            <p:oleObj spid="_x0000_s194562" name="Bitmap Image" r:id="rId3" imgW="0" imgH="0" progId="PBrush">
              <p:embed/>
            </p:oleObj>
          </a:graphicData>
        </a:graphic>
      </p:graphicFrame>
      <p:graphicFrame>
        <p:nvGraphicFramePr>
          <p:cNvPr id="1027" name="Object 5"/>
          <p:cNvGraphicFramePr>
            <a:graphicFrameLocks noChangeAspect="1"/>
          </p:cNvGraphicFramePr>
          <p:nvPr>
            <p:ph sz="half" idx="2"/>
          </p:nvPr>
        </p:nvGraphicFramePr>
        <p:xfrm>
          <a:off x="6172200" y="3733800"/>
          <a:ext cx="2743200" cy="1779588"/>
        </p:xfrm>
        <a:graphic>
          <a:graphicData uri="http://schemas.openxmlformats.org/presentationml/2006/ole">
            <p:oleObj spid="_x0000_s194563" name="Bitmap Image" r:id="rId4" imgW="0" imgH="0" progId="PBrush">
              <p:embed/>
            </p:oleObj>
          </a:graphicData>
        </a:graphic>
      </p:graphicFrame>
      <p:sp>
        <p:nvSpPr>
          <p:cNvPr id="1030" name="Text Box 121"/>
          <p:cNvSpPr txBox="1">
            <a:spLocks noChangeArrowheads="1"/>
          </p:cNvSpPr>
          <p:nvPr/>
        </p:nvSpPr>
        <p:spPr bwMode="auto">
          <a:xfrm>
            <a:off x="381000" y="6096000"/>
            <a:ext cx="8382000" cy="985838"/>
          </a:xfrm>
          <a:prstGeom prst="rect">
            <a:avLst/>
          </a:prstGeom>
          <a:noFill/>
          <a:ln w="9525">
            <a:noFill/>
            <a:miter lim="800000"/>
            <a:headEnd/>
            <a:tailEnd/>
          </a:ln>
        </p:spPr>
        <p:txBody>
          <a:bodyPr>
            <a:spAutoFit/>
          </a:bodyPr>
          <a:lstStyle/>
          <a:p>
            <a:pPr algn="just"/>
            <a:r>
              <a:rPr lang="en-US" sz="1300" b="1">
                <a:latin typeface="Calibri" pitchFamily="34" charset="0"/>
              </a:rPr>
              <a:t>Index:  SC denotes Scheduled Castes including Valmikis, Jatavs, Kanjars and Nais in this region while Middle castes such as Jats, Gujars and Yadavs (Upper Middle Castes) and Teli, Kumhar, Ahir etc (or Lower Middle Castes). Figures in bracket denotes percentages. Average Family Size: 4.8.</a:t>
            </a:r>
          </a:p>
          <a:p>
            <a:pPr>
              <a:spcBef>
                <a:spcPct val="50000"/>
              </a:spcBef>
            </a:pPr>
            <a:endParaRPr lang="en-US" sz="1300" b="1">
              <a:latin typeface="Calibri" pitchFamily="34" charset="0"/>
            </a:endParaRPr>
          </a:p>
        </p:txBody>
      </p:sp>
      <p:graphicFrame>
        <p:nvGraphicFramePr>
          <p:cNvPr id="8" name="Table 7"/>
          <p:cNvGraphicFramePr>
            <a:graphicFrameLocks noGrp="1"/>
          </p:cNvGraphicFramePr>
          <p:nvPr/>
        </p:nvGraphicFramePr>
        <p:xfrm>
          <a:off x="228600" y="1295400"/>
          <a:ext cx="5791202" cy="4666194"/>
        </p:xfrm>
        <a:graphic>
          <a:graphicData uri="http://schemas.openxmlformats.org/drawingml/2006/table">
            <a:tbl>
              <a:tblPr/>
              <a:tblGrid>
                <a:gridCol w="840849"/>
                <a:gridCol w="651362"/>
                <a:gridCol w="627676"/>
                <a:gridCol w="627676"/>
                <a:gridCol w="544776"/>
                <a:gridCol w="544776"/>
                <a:gridCol w="509247"/>
                <a:gridCol w="722420"/>
                <a:gridCol w="722420"/>
              </a:tblGrid>
              <a:tr h="577787">
                <a:tc rowSpan="2">
                  <a:txBody>
                    <a:bodyPr/>
                    <a:lstStyle/>
                    <a:p>
                      <a:pPr marL="73025" marR="73025" algn="ctr">
                        <a:lnSpc>
                          <a:spcPct val="115000"/>
                        </a:lnSpc>
                        <a:spcBef>
                          <a:spcPts val="0"/>
                        </a:spcBef>
                        <a:spcAft>
                          <a:spcPts val="0"/>
                        </a:spcAft>
                      </a:pPr>
                      <a:r>
                        <a:rPr lang="en-US" sz="1000" b="1" dirty="0">
                          <a:latin typeface="Calibri"/>
                          <a:ea typeface="Calibri"/>
                          <a:cs typeface="Times New Roman"/>
                        </a:rPr>
                        <a:t>Castes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73025" marR="73025" algn="ctr">
                        <a:lnSpc>
                          <a:spcPct val="115000"/>
                        </a:lnSpc>
                        <a:spcBef>
                          <a:spcPts val="0"/>
                        </a:spcBef>
                        <a:spcAft>
                          <a:spcPts val="0"/>
                        </a:spcAft>
                      </a:pPr>
                      <a:r>
                        <a:rPr lang="en-US" sz="1000" b="1" dirty="0">
                          <a:latin typeface="Calibri"/>
                          <a:ea typeface="Calibri"/>
                          <a:cs typeface="Times New Roman"/>
                        </a:rPr>
                        <a:t>No. of Families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73025" marR="73025">
                        <a:lnSpc>
                          <a:spcPct val="115000"/>
                        </a:lnSpc>
                        <a:spcBef>
                          <a:spcPts val="0"/>
                        </a:spcBef>
                        <a:spcAft>
                          <a:spcPts val="0"/>
                        </a:spcAft>
                      </a:pPr>
                      <a:r>
                        <a:rPr lang="en-US" sz="1000" b="1" dirty="0" smtClean="0">
                          <a:latin typeface="Calibri"/>
                          <a:ea typeface="Calibri"/>
                          <a:cs typeface="Times New Roman"/>
                        </a:rPr>
                        <a:t>Number of Males</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73025" marR="73025">
                        <a:lnSpc>
                          <a:spcPct val="115000"/>
                        </a:lnSpc>
                        <a:spcBef>
                          <a:spcPts val="0"/>
                        </a:spcBef>
                        <a:spcAft>
                          <a:spcPts val="0"/>
                        </a:spcAft>
                      </a:pPr>
                      <a:r>
                        <a:rPr lang="en-US" sz="1000" b="1" dirty="0">
                          <a:latin typeface="Calibri"/>
                          <a:ea typeface="Calibri"/>
                          <a:cs typeface="Times New Roman"/>
                        </a:rPr>
                        <a:t>Number of Females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73025" marR="73025">
                        <a:lnSpc>
                          <a:spcPct val="115000"/>
                        </a:lnSpc>
                        <a:spcBef>
                          <a:spcPts val="0"/>
                        </a:spcBef>
                        <a:spcAft>
                          <a:spcPts val="0"/>
                        </a:spcAft>
                      </a:pPr>
                      <a:r>
                        <a:rPr lang="en-US" sz="1000" b="1" dirty="0">
                          <a:latin typeface="Calibri"/>
                          <a:ea typeface="Calibri"/>
                          <a:cs typeface="Times New Roman"/>
                        </a:rPr>
                        <a:t>Grand Total</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2374">
                <a:tc vMerge="1">
                  <a:txBody>
                    <a:bodyPr/>
                    <a:lstStyle/>
                    <a:p>
                      <a:endParaRPr lang="en-US"/>
                    </a:p>
                  </a:txBody>
                  <a:tcPr/>
                </a:tc>
                <a:tc vMerge="1">
                  <a:txBody>
                    <a:bodyPr/>
                    <a:lstStyle/>
                    <a:p>
                      <a:endParaRPr lang="en-US"/>
                    </a:p>
                  </a:txBody>
                  <a:tcPr/>
                </a:tc>
                <a:tc>
                  <a:txBody>
                    <a:bodyPr/>
                    <a:lstStyle/>
                    <a:p>
                      <a:pPr marL="73025" marR="73025" algn="ctr">
                        <a:lnSpc>
                          <a:spcPct val="115000"/>
                        </a:lnSpc>
                        <a:spcBef>
                          <a:spcPts val="0"/>
                        </a:spcBef>
                        <a:spcAft>
                          <a:spcPts val="0"/>
                        </a:spcAft>
                      </a:pPr>
                      <a:r>
                        <a:rPr lang="en-US" sz="1000" b="1" dirty="0">
                          <a:latin typeface="Calibri"/>
                          <a:ea typeface="Calibri"/>
                          <a:cs typeface="Times New Roman"/>
                        </a:rPr>
                        <a:t>Adults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gn="ctr">
                        <a:lnSpc>
                          <a:spcPct val="115000"/>
                        </a:lnSpc>
                        <a:spcBef>
                          <a:spcPts val="0"/>
                        </a:spcBef>
                        <a:spcAft>
                          <a:spcPts val="0"/>
                        </a:spcAft>
                      </a:pPr>
                      <a:r>
                        <a:rPr lang="en-US" sz="1000" b="1" dirty="0">
                          <a:latin typeface="Calibri"/>
                          <a:ea typeface="Calibri"/>
                          <a:cs typeface="Times New Roman"/>
                        </a:rPr>
                        <a:t>Children (below 18)</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gn="ctr">
                        <a:lnSpc>
                          <a:spcPct val="115000"/>
                        </a:lnSpc>
                        <a:spcBef>
                          <a:spcPts val="0"/>
                        </a:spcBef>
                        <a:spcAft>
                          <a:spcPts val="0"/>
                        </a:spcAft>
                      </a:pPr>
                      <a:r>
                        <a:rPr lang="en-US" sz="1000" b="1" dirty="0">
                          <a:latin typeface="Calibri"/>
                          <a:ea typeface="Calibri"/>
                          <a:cs typeface="Times New Roman"/>
                        </a:rPr>
                        <a:t>Sub</a:t>
                      </a:r>
                      <a:r>
                        <a:rPr lang="en-US" sz="1000" dirty="0">
                          <a:latin typeface="Calibri"/>
                          <a:ea typeface="Calibri"/>
                          <a:cs typeface="Times New Roman"/>
                        </a:rPr>
                        <a:t> </a:t>
                      </a:r>
                    </a:p>
                    <a:p>
                      <a:pPr marL="73025" marR="73025" algn="ctr">
                        <a:lnSpc>
                          <a:spcPct val="115000"/>
                        </a:lnSpc>
                        <a:spcBef>
                          <a:spcPts val="0"/>
                        </a:spcBef>
                        <a:spcAft>
                          <a:spcPts val="0"/>
                        </a:spcAft>
                      </a:pPr>
                      <a:r>
                        <a:rPr lang="en-US" sz="1000" b="1" dirty="0">
                          <a:latin typeface="Calibri"/>
                          <a:ea typeface="Calibri"/>
                          <a:cs typeface="Times New Roman"/>
                        </a:rPr>
                        <a:t>Total</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gn="ctr">
                        <a:lnSpc>
                          <a:spcPct val="115000"/>
                        </a:lnSpc>
                        <a:spcBef>
                          <a:spcPts val="0"/>
                        </a:spcBef>
                        <a:spcAft>
                          <a:spcPts val="0"/>
                        </a:spcAft>
                      </a:pPr>
                      <a:r>
                        <a:rPr lang="en-US" sz="1000" b="1" dirty="0">
                          <a:latin typeface="Calibri"/>
                          <a:ea typeface="Calibri"/>
                          <a:cs typeface="Times New Roman"/>
                        </a:rPr>
                        <a:t>Adults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gn="ctr">
                        <a:lnSpc>
                          <a:spcPct val="115000"/>
                        </a:lnSpc>
                        <a:spcBef>
                          <a:spcPts val="0"/>
                        </a:spcBef>
                        <a:spcAft>
                          <a:spcPts val="0"/>
                        </a:spcAft>
                      </a:pPr>
                      <a:r>
                        <a:rPr lang="en-US" sz="1000" b="1" dirty="0">
                          <a:latin typeface="Calibri"/>
                          <a:ea typeface="Calibri"/>
                          <a:cs typeface="Times New Roman"/>
                        </a:rPr>
                        <a:t>Children (below 18)</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3025" marR="73025" algn="ctr">
                        <a:lnSpc>
                          <a:spcPct val="115000"/>
                        </a:lnSpc>
                        <a:spcBef>
                          <a:spcPts val="0"/>
                        </a:spcBef>
                        <a:spcAft>
                          <a:spcPts val="0"/>
                        </a:spcAft>
                      </a:pPr>
                      <a:r>
                        <a:rPr lang="en-US" sz="1000" b="1" dirty="0">
                          <a:latin typeface="Calibri"/>
                          <a:ea typeface="Calibri"/>
                          <a:cs typeface="Times New Roman"/>
                        </a:rPr>
                        <a:t>Sub</a:t>
                      </a:r>
                      <a:r>
                        <a:rPr lang="en-US" sz="1000" dirty="0">
                          <a:latin typeface="Calibri"/>
                          <a:ea typeface="Calibri"/>
                          <a:cs typeface="Times New Roman"/>
                        </a:rPr>
                        <a:t> </a:t>
                      </a:r>
                    </a:p>
                    <a:p>
                      <a:pPr marL="73025" marR="73025" algn="ctr">
                        <a:lnSpc>
                          <a:spcPct val="115000"/>
                        </a:lnSpc>
                        <a:spcBef>
                          <a:spcPts val="0"/>
                        </a:spcBef>
                        <a:spcAft>
                          <a:spcPts val="0"/>
                        </a:spcAft>
                      </a:pPr>
                      <a:r>
                        <a:rPr lang="en-US" sz="1000" b="1" dirty="0">
                          <a:latin typeface="Calibri"/>
                          <a:ea typeface="Calibri"/>
                          <a:cs typeface="Times New Roman"/>
                        </a:rPr>
                        <a:t>Total</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1000" dirty="0">
                        <a:latin typeface="Calibri"/>
                        <a:ea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2">
                <a:tc>
                  <a:txBody>
                    <a:bodyPr/>
                    <a:lstStyle/>
                    <a:p>
                      <a:pPr marL="0" marR="0" algn="ctr">
                        <a:lnSpc>
                          <a:spcPct val="115000"/>
                        </a:lnSpc>
                        <a:spcBef>
                          <a:spcPts val="0"/>
                        </a:spcBef>
                        <a:spcAft>
                          <a:spcPts val="1000"/>
                        </a:spcAft>
                      </a:pPr>
                      <a:r>
                        <a:rPr lang="en-US" sz="1000" b="1" dirty="0" err="1">
                          <a:latin typeface="Calibri"/>
                          <a:ea typeface="Calibri"/>
                          <a:cs typeface="Times New Roman"/>
                        </a:rPr>
                        <a:t>Valmikis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48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55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62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117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42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71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113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230 </a:t>
                      </a:r>
                    </a:p>
                    <a:p>
                      <a:pPr marL="0" marR="0" algn="ctr">
                        <a:lnSpc>
                          <a:spcPct val="115000"/>
                        </a:lnSpc>
                        <a:spcBef>
                          <a:spcPts val="0"/>
                        </a:spcBef>
                        <a:spcAft>
                          <a:spcPts val="1000"/>
                        </a:spcAft>
                      </a:pPr>
                      <a:r>
                        <a:rPr lang="en-US" sz="1000" dirty="0">
                          <a:latin typeface="Calibri"/>
                          <a:ea typeface="Calibri"/>
                          <a:cs typeface="Times New Roman"/>
                        </a:rPr>
                        <a:t>(</a:t>
                      </a:r>
                      <a:r>
                        <a:rPr lang="en-US" sz="1000" dirty="0" smtClean="0">
                          <a:latin typeface="Calibri"/>
                          <a:ea typeface="Calibri"/>
                          <a:cs typeface="Times New Roman"/>
                        </a:rPr>
                        <a:t>52.0)</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2">
                <a:tc>
                  <a:txBody>
                    <a:bodyPr/>
                    <a:lstStyle/>
                    <a:p>
                      <a:pPr marL="0" marR="0" algn="ctr">
                        <a:lnSpc>
                          <a:spcPct val="115000"/>
                        </a:lnSpc>
                        <a:spcBef>
                          <a:spcPts val="0"/>
                        </a:spcBef>
                        <a:spcAft>
                          <a:spcPts val="1000"/>
                        </a:spcAft>
                      </a:pPr>
                      <a:r>
                        <a:rPr lang="en-US" sz="1000" b="1" dirty="0">
                          <a:latin typeface="Calibri"/>
                          <a:ea typeface="Calibri"/>
                          <a:cs typeface="Times New Roman"/>
                        </a:rPr>
                        <a:t>Other SCs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21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pPr>
                      <a:endParaRPr lang="en-US" sz="1000" dirty="0">
                        <a:latin typeface="Calibri"/>
                        <a:ea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31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53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17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34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51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104 </a:t>
                      </a:r>
                    </a:p>
                    <a:p>
                      <a:pPr marL="0" marR="0" algn="ctr">
                        <a:lnSpc>
                          <a:spcPct val="115000"/>
                        </a:lnSpc>
                        <a:spcBef>
                          <a:spcPts val="0"/>
                        </a:spcBef>
                        <a:spcAft>
                          <a:spcPts val="1000"/>
                        </a:spcAft>
                      </a:pPr>
                      <a:r>
                        <a:rPr lang="en-US" sz="1000" dirty="0">
                          <a:latin typeface="Calibri"/>
                          <a:ea typeface="Calibri"/>
                          <a:cs typeface="Times New Roman"/>
                        </a:rPr>
                        <a:t>(</a:t>
                      </a:r>
                      <a:r>
                        <a:rPr lang="en-US" sz="1000" dirty="0" smtClean="0">
                          <a:latin typeface="Calibri"/>
                          <a:ea typeface="Calibri"/>
                          <a:cs typeface="Times New Roman"/>
                        </a:rPr>
                        <a:t>23.5)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2">
                <a:tc>
                  <a:txBody>
                    <a:bodyPr/>
                    <a:lstStyle/>
                    <a:p>
                      <a:pPr marL="0" marR="0" algn="ctr">
                        <a:lnSpc>
                          <a:spcPct val="115000"/>
                        </a:lnSpc>
                        <a:spcBef>
                          <a:spcPts val="0"/>
                        </a:spcBef>
                        <a:spcAft>
                          <a:spcPts val="1000"/>
                        </a:spcAft>
                      </a:pPr>
                      <a:r>
                        <a:rPr lang="en-US" sz="1000" b="1" dirty="0">
                          <a:latin typeface="Calibri"/>
                          <a:ea typeface="Calibri"/>
                          <a:cs typeface="Times New Roman"/>
                        </a:rPr>
                        <a:t>Middle Caste</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14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15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28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43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14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16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30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73 </a:t>
                      </a:r>
                    </a:p>
                    <a:p>
                      <a:pPr marL="0" marR="0" algn="ctr">
                        <a:lnSpc>
                          <a:spcPct val="115000"/>
                        </a:lnSpc>
                        <a:spcBef>
                          <a:spcPts val="0"/>
                        </a:spcBef>
                        <a:spcAft>
                          <a:spcPts val="1000"/>
                        </a:spcAft>
                      </a:pPr>
                      <a:r>
                        <a:rPr lang="en-US" sz="1000" dirty="0">
                          <a:latin typeface="Calibri"/>
                          <a:ea typeface="Calibri"/>
                          <a:cs typeface="Times New Roman"/>
                        </a:rPr>
                        <a:t>(</a:t>
                      </a:r>
                      <a:r>
                        <a:rPr lang="en-US" sz="1000" dirty="0" smtClean="0">
                          <a:latin typeface="Calibri"/>
                          <a:ea typeface="Calibri"/>
                          <a:cs typeface="Times New Roman"/>
                        </a:rPr>
                        <a:t>16.5)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2">
                <a:tc>
                  <a:txBody>
                    <a:bodyPr/>
                    <a:lstStyle/>
                    <a:p>
                      <a:pPr marL="0" marR="0" algn="ctr">
                        <a:lnSpc>
                          <a:spcPct val="115000"/>
                        </a:lnSpc>
                        <a:spcBef>
                          <a:spcPts val="0"/>
                        </a:spcBef>
                        <a:spcAft>
                          <a:spcPts val="1000"/>
                        </a:spcAft>
                      </a:pPr>
                      <a:r>
                        <a:rPr lang="en-US" sz="1000" b="1" dirty="0">
                          <a:latin typeface="Calibri"/>
                          <a:ea typeface="Calibri"/>
                          <a:cs typeface="Times New Roman"/>
                        </a:rPr>
                        <a:t>Upper Castes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05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06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08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14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04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07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21 </a:t>
                      </a:r>
                    </a:p>
                    <a:p>
                      <a:pPr marL="0" marR="0" algn="ctr">
                        <a:lnSpc>
                          <a:spcPct val="115000"/>
                        </a:lnSpc>
                        <a:spcBef>
                          <a:spcPts val="0"/>
                        </a:spcBef>
                        <a:spcAft>
                          <a:spcPts val="1000"/>
                        </a:spcAft>
                      </a:pPr>
                      <a:r>
                        <a:rPr lang="en-US" sz="1000" dirty="0">
                          <a:latin typeface="Calibri"/>
                          <a:ea typeface="Calibri"/>
                          <a:cs typeface="Times New Roman"/>
                        </a:rPr>
                        <a:t>(</a:t>
                      </a:r>
                      <a:r>
                        <a:rPr lang="en-US" sz="1000" dirty="0" smtClean="0">
                          <a:latin typeface="Calibri"/>
                          <a:ea typeface="Calibri"/>
                          <a:cs typeface="Times New Roman"/>
                        </a:rPr>
                        <a:t>04.0)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982">
                <a:tc>
                  <a:txBody>
                    <a:bodyPr/>
                    <a:lstStyle/>
                    <a:p>
                      <a:pPr marL="0" marR="0" algn="ctr">
                        <a:lnSpc>
                          <a:spcPct val="115000"/>
                        </a:lnSpc>
                        <a:spcBef>
                          <a:spcPts val="0"/>
                        </a:spcBef>
                        <a:spcAft>
                          <a:spcPts val="1000"/>
                        </a:spcAft>
                      </a:pPr>
                      <a:r>
                        <a:rPr lang="en-US" sz="1000" b="1" dirty="0">
                          <a:latin typeface="Calibri"/>
                          <a:ea typeface="Calibri"/>
                          <a:cs typeface="Times New Roman"/>
                        </a:rPr>
                        <a:t>Muslims</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03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03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06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04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03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a:latin typeface="Calibri"/>
                          <a:ea typeface="Calibri"/>
                          <a:cs typeface="Times New Roman"/>
                        </a:rPr>
                        <a:t>07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dirty="0">
                          <a:latin typeface="Calibri"/>
                          <a:ea typeface="Calibri"/>
                          <a:cs typeface="Times New Roman"/>
                        </a:rPr>
                        <a:t>13 </a:t>
                      </a:r>
                    </a:p>
                    <a:p>
                      <a:pPr marL="0" marR="0" algn="ctr">
                        <a:lnSpc>
                          <a:spcPct val="115000"/>
                        </a:lnSpc>
                        <a:spcBef>
                          <a:spcPts val="0"/>
                        </a:spcBef>
                        <a:spcAft>
                          <a:spcPts val="1000"/>
                        </a:spcAft>
                      </a:pPr>
                      <a:r>
                        <a:rPr lang="en-US" sz="1000" dirty="0">
                          <a:latin typeface="Calibri"/>
                          <a:ea typeface="Calibri"/>
                          <a:cs typeface="Times New Roman"/>
                        </a:rPr>
                        <a:t>(</a:t>
                      </a:r>
                      <a:r>
                        <a:rPr lang="en-US" sz="1000" dirty="0" smtClean="0">
                          <a:latin typeface="Calibri"/>
                          <a:ea typeface="Calibri"/>
                          <a:cs typeface="Times New Roman"/>
                        </a:rPr>
                        <a:t>2.9)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8130">
                <a:tc>
                  <a:txBody>
                    <a:bodyPr/>
                    <a:lstStyle/>
                    <a:p>
                      <a:pPr marL="0" marR="0" algn="ctr">
                        <a:lnSpc>
                          <a:spcPct val="115000"/>
                        </a:lnSpc>
                        <a:spcBef>
                          <a:spcPts val="0"/>
                        </a:spcBef>
                        <a:spcAft>
                          <a:spcPts val="1000"/>
                        </a:spcAft>
                      </a:pPr>
                      <a:r>
                        <a:rPr lang="en-US" sz="1000" b="1" dirty="0">
                          <a:latin typeface="Calibri"/>
                          <a:ea typeface="Calibri"/>
                          <a:cs typeface="Times New Roman"/>
                        </a:rPr>
                        <a:t>Total</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91</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101</a:t>
                      </a:r>
                      <a:r>
                        <a:rPr lang="en-US" sz="1000" dirty="0">
                          <a:latin typeface="Calibri"/>
                          <a:ea typeface="Calibri"/>
                          <a:cs typeface="Times New Roman"/>
                        </a:rPr>
                        <a:t> </a:t>
                      </a:r>
                    </a:p>
                    <a:p>
                      <a:pPr marL="0" marR="0" algn="ctr">
                        <a:lnSpc>
                          <a:spcPct val="115000"/>
                        </a:lnSpc>
                        <a:spcBef>
                          <a:spcPts val="0"/>
                        </a:spcBef>
                        <a:spcAft>
                          <a:spcPts val="1000"/>
                        </a:spcAft>
                      </a:pPr>
                      <a:r>
                        <a:rPr lang="en-US" sz="1000" b="1" dirty="0">
                          <a:latin typeface="Calibri"/>
                          <a:ea typeface="Calibri"/>
                          <a:cs typeface="Times New Roman"/>
                        </a:rPr>
                        <a:t>(</a:t>
                      </a:r>
                      <a:r>
                        <a:rPr lang="en-US" sz="1000" b="1" dirty="0" smtClean="0">
                          <a:latin typeface="Calibri"/>
                          <a:ea typeface="Calibri"/>
                          <a:cs typeface="Times New Roman"/>
                        </a:rPr>
                        <a:t>22.9)</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132</a:t>
                      </a:r>
                      <a:r>
                        <a:rPr lang="en-US" sz="1000" dirty="0">
                          <a:latin typeface="Calibri"/>
                          <a:ea typeface="Calibri"/>
                          <a:cs typeface="Times New Roman"/>
                        </a:rPr>
                        <a:t> </a:t>
                      </a:r>
                    </a:p>
                    <a:p>
                      <a:pPr marL="0" marR="0" algn="ctr">
                        <a:lnSpc>
                          <a:spcPct val="115000"/>
                        </a:lnSpc>
                        <a:spcBef>
                          <a:spcPts val="0"/>
                        </a:spcBef>
                        <a:spcAft>
                          <a:spcPts val="1000"/>
                        </a:spcAft>
                      </a:pPr>
                      <a:r>
                        <a:rPr lang="en-US" sz="1000" b="1" dirty="0">
                          <a:latin typeface="Calibri"/>
                          <a:ea typeface="Calibri"/>
                          <a:cs typeface="Times New Roman"/>
                        </a:rPr>
                        <a:t>(</a:t>
                      </a:r>
                      <a:r>
                        <a:rPr lang="en-US" sz="1000" b="1" dirty="0" smtClean="0">
                          <a:latin typeface="Calibri"/>
                          <a:ea typeface="Calibri"/>
                          <a:cs typeface="Times New Roman"/>
                        </a:rPr>
                        <a:t>29.9)</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233</a:t>
                      </a:r>
                      <a:r>
                        <a:rPr lang="en-US" sz="1000" dirty="0">
                          <a:latin typeface="Calibri"/>
                          <a:ea typeface="Calibri"/>
                          <a:cs typeface="Times New Roman"/>
                        </a:rPr>
                        <a:t> </a:t>
                      </a:r>
                    </a:p>
                    <a:p>
                      <a:pPr marL="0" marR="0" algn="ctr">
                        <a:lnSpc>
                          <a:spcPct val="115000"/>
                        </a:lnSpc>
                        <a:spcBef>
                          <a:spcPts val="0"/>
                        </a:spcBef>
                        <a:spcAft>
                          <a:spcPts val="1000"/>
                        </a:spcAft>
                      </a:pPr>
                      <a:r>
                        <a:rPr lang="en-US" sz="1000" b="1" dirty="0">
                          <a:latin typeface="Calibri"/>
                          <a:ea typeface="Calibri"/>
                          <a:cs typeface="Times New Roman"/>
                        </a:rPr>
                        <a:t>(</a:t>
                      </a:r>
                      <a:r>
                        <a:rPr lang="en-US" sz="1000" b="1" dirty="0" smtClean="0">
                          <a:latin typeface="Calibri"/>
                          <a:ea typeface="Calibri"/>
                          <a:cs typeface="Times New Roman"/>
                        </a:rPr>
                        <a:t>52.8)</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80</a:t>
                      </a:r>
                      <a:r>
                        <a:rPr lang="en-US" sz="1000" dirty="0">
                          <a:latin typeface="Calibri"/>
                          <a:ea typeface="Calibri"/>
                          <a:cs typeface="Times New Roman"/>
                        </a:rPr>
                        <a:t> </a:t>
                      </a:r>
                    </a:p>
                    <a:p>
                      <a:pPr marL="0" marR="0" algn="ctr">
                        <a:lnSpc>
                          <a:spcPct val="115000"/>
                        </a:lnSpc>
                        <a:spcBef>
                          <a:spcPts val="0"/>
                        </a:spcBef>
                        <a:spcAft>
                          <a:spcPts val="1000"/>
                        </a:spcAft>
                      </a:pPr>
                      <a:r>
                        <a:rPr lang="en-US" sz="1000" b="1" dirty="0">
                          <a:latin typeface="Calibri"/>
                          <a:ea typeface="Calibri"/>
                          <a:cs typeface="Times New Roman"/>
                        </a:rPr>
                        <a:t>(</a:t>
                      </a:r>
                      <a:r>
                        <a:rPr lang="en-US" sz="1000" b="1" dirty="0" smtClean="0">
                          <a:latin typeface="Calibri"/>
                          <a:ea typeface="Calibri"/>
                          <a:cs typeface="Times New Roman"/>
                        </a:rPr>
                        <a:t>18.1)</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128</a:t>
                      </a:r>
                      <a:r>
                        <a:rPr lang="en-US" sz="1000" dirty="0">
                          <a:latin typeface="Calibri"/>
                          <a:ea typeface="Calibri"/>
                          <a:cs typeface="Times New Roman"/>
                        </a:rPr>
                        <a:t> </a:t>
                      </a:r>
                    </a:p>
                    <a:p>
                      <a:pPr marL="0" marR="0" algn="ctr">
                        <a:lnSpc>
                          <a:spcPct val="115000"/>
                        </a:lnSpc>
                        <a:spcBef>
                          <a:spcPts val="0"/>
                        </a:spcBef>
                        <a:spcAft>
                          <a:spcPts val="1000"/>
                        </a:spcAft>
                      </a:pPr>
                      <a:r>
                        <a:rPr lang="en-US" sz="1000" b="1" dirty="0">
                          <a:latin typeface="Calibri"/>
                          <a:ea typeface="Calibri"/>
                          <a:cs typeface="Times New Roman"/>
                        </a:rPr>
                        <a:t>(</a:t>
                      </a:r>
                      <a:r>
                        <a:rPr lang="en-US" sz="1000" b="1" dirty="0" smtClean="0">
                          <a:latin typeface="Calibri"/>
                          <a:ea typeface="Calibri"/>
                          <a:cs typeface="Times New Roman"/>
                        </a:rPr>
                        <a:t>29.0)</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208</a:t>
                      </a:r>
                      <a:r>
                        <a:rPr lang="en-US" sz="1000" dirty="0">
                          <a:latin typeface="Calibri"/>
                          <a:ea typeface="Calibri"/>
                          <a:cs typeface="Times New Roman"/>
                        </a:rPr>
                        <a:t> </a:t>
                      </a:r>
                    </a:p>
                    <a:p>
                      <a:pPr marL="0" marR="0" algn="ctr">
                        <a:lnSpc>
                          <a:spcPct val="115000"/>
                        </a:lnSpc>
                        <a:spcBef>
                          <a:spcPts val="0"/>
                        </a:spcBef>
                        <a:spcAft>
                          <a:spcPts val="1000"/>
                        </a:spcAft>
                      </a:pPr>
                      <a:r>
                        <a:rPr lang="en-US" sz="1000" b="1" dirty="0">
                          <a:latin typeface="Calibri"/>
                          <a:ea typeface="Calibri"/>
                          <a:cs typeface="Times New Roman"/>
                        </a:rPr>
                        <a:t>(</a:t>
                      </a:r>
                      <a:r>
                        <a:rPr lang="en-US" sz="1000" b="1" dirty="0" smtClean="0">
                          <a:latin typeface="Calibri"/>
                          <a:ea typeface="Calibri"/>
                          <a:cs typeface="Times New Roman"/>
                        </a:rPr>
                        <a:t>47.1)</a:t>
                      </a:r>
                      <a:r>
                        <a:rPr lang="en-US" sz="1000" dirty="0" smtClean="0">
                          <a:latin typeface="Calibri"/>
                          <a:ea typeface="Calibri"/>
                          <a:cs typeface="Times New Roman"/>
                        </a:rPr>
                        <a:t> </a:t>
                      </a:r>
                      <a:endParaRPr lang="en-US" sz="1000" dirty="0">
                        <a:latin typeface="Calibri"/>
                        <a:ea typeface="Calibri"/>
                        <a:cs typeface="Times New Roman"/>
                      </a:endParaRP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000" b="1" dirty="0">
                          <a:latin typeface="Calibri"/>
                          <a:ea typeface="Calibri"/>
                          <a:cs typeface="Times New Roman"/>
                        </a:rPr>
                        <a:t>441</a:t>
                      </a:r>
                      <a:r>
                        <a:rPr lang="en-US" sz="1000" dirty="0">
                          <a:latin typeface="Calibri"/>
                          <a:ea typeface="Calibri"/>
                          <a:cs typeface="Times New Roman"/>
                        </a:rPr>
                        <a:t> </a:t>
                      </a:r>
                    </a:p>
                  </a:txBody>
                  <a:tcPr marL="9327" marR="9327" marT="932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9156" name="Object 3"/>
          <p:cNvGraphicFramePr>
            <a:graphicFrameLocks noChangeAspect="1"/>
          </p:cNvGraphicFramePr>
          <p:nvPr/>
        </p:nvGraphicFramePr>
        <p:xfrm>
          <a:off x="6324600" y="1447800"/>
          <a:ext cx="2608263" cy="1893888"/>
        </p:xfrm>
        <a:graphic>
          <a:graphicData uri="http://schemas.openxmlformats.org/presentationml/2006/ole">
            <p:oleObj spid="_x0000_s194564" name="Bitmap Image" r:id="rId5" imgW="1390844" imgH="1009791" progId="PBrush">
              <p:embed/>
            </p:oleObj>
          </a:graphicData>
        </a:graphic>
      </p:graphicFrame>
      <p:graphicFrame>
        <p:nvGraphicFramePr>
          <p:cNvPr id="49157" name="Object 5"/>
          <p:cNvGraphicFramePr>
            <a:graphicFrameLocks noChangeAspect="1"/>
          </p:cNvGraphicFramePr>
          <p:nvPr/>
        </p:nvGraphicFramePr>
        <p:xfrm>
          <a:off x="6324600" y="3886200"/>
          <a:ext cx="2743200" cy="1779588"/>
        </p:xfrm>
        <a:graphic>
          <a:graphicData uri="http://schemas.openxmlformats.org/presentationml/2006/ole">
            <p:oleObj spid="_x0000_s194565" name="Bitmap Image" r:id="rId6" imgW="1600000" imgH="1038370" progId="PBrush">
              <p:embed/>
            </p:oleObj>
          </a:graphicData>
        </a:graphic>
      </p:graphicFrame>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irc</a:t>
            </a:r>
            <a:endParaRPr lang="en-US" dirty="0"/>
          </a:p>
        </p:txBody>
      </p:sp>
      <p:sp>
        <p:nvSpPr>
          <p:cNvPr id="3" name="Subtitle 2"/>
          <p:cNvSpPr>
            <a:spLocks noGrp="1"/>
          </p:cNvSpPr>
          <p:nvPr>
            <p:ph type="subTitle" idx="1"/>
          </p:nvPr>
        </p:nvSpPr>
        <p:spPr/>
        <p:txBody>
          <a:bodyPr/>
          <a:lstStyle/>
          <a:p>
            <a:endParaRPr lang="en-US"/>
          </a:p>
        </p:txBody>
      </p:sp>
      <p:pic>
        <p:nvPicPr>
          <p:cNvPr id="4" name="Picture 5"/>
          <p:cNvPicPr>
            <a:picLocks noChangeAspect="1" noChangeArrowheads="1"/>
          </p:cNvPicPr>
          <p:nvPr/>
        </p:nvPicPr>
        <p:blipFill>
          <a:blip r:embed="rId2"/>
          <a:srcRect/>
          <a:stretch>
            <a:fillRect/>
          </a:stretch>
        </p:blipFill>
        <p:spPr bwMode="auto">
          <a:xfrm>
            <a:off x="0" y="1295400"/>
            <a:ext cx="5715000" cy="5029200"/>
          </a:xfrm>
          <a:prstGeom prst="rect">
            <a:avLst/>
          </a:prstGeom>
          <a:noFill/>
          <a:ln w="9525">
            <a:noFill/>
            <a:miter lim="800000"/>
            <a:headEnd/>
            <a:tailEnd/>
          </a:ln>
        </p:spPr>
      </p:pic>
      <p:sp>
        <p:nvSpPr>
          <p:cNvPr id="5" name="TextBox 4"/>
          <p:cNvSpPr txBox="1"/>
          <p:nvPr/>
        </p:nvSpPr>
        <p:spPr>
          <a:xfrm>
            <a:off x="457200" y="381000"/>
            <a:ext cx="5334000" cy="923925"/>
          </a:xfrm>
          <a:prstGeom prst="rect">
            <a:avLst/>
          </a:prstGeom>
          <a:noFill/>
        </p:spPr>
        <p:txBody>
          <a:bodyPr>
            <a:spAutoFit/>
          </a:bodyPr>
          <a:lstStyle/>
          <a:p>
            <a:pPr algn="ctr" fontAlgn="auto">
              <a:spcBef>
                <a:spcPts val="0"/>
              </a:spcBef>
              <a:spcAft>
                <a:spcPts val="0"/>
              </a:spcAft>
              <a:defRPr/>
            </a:pPr>
            <a:r>
              <a:rPr lang="en-US" b="1" cap="all" dirty="0">
                <a:latin typeface="+mn-lt"/>
                <a:cs typeface="+mn-cs"/>
              </a:rPr>
              <a:t>Demographic structure of Dhantala</a:t>
            </a:r>
            <a:r>
              <a:rPr lang="en-US" dirty="0">
                <a:latin typeface="+mn-lt"/>
                <a:cs typeface="+mn-cs"/>
              </a:rPr>
              <a:t/>
            </a:r>
            <a:br>
              <a:rPr lang="en-US" dirty="0">
                <a:latin typeface="+mn-lt"/>
                <a:cs typeface="+mn-cs"/>
              </a:rPr>
            </a:br>
            <a:r>
              <a:rPr lang="en-US" b="1" cap="all" dirty="0">
                <a:latin typeface="+mn-lt"/>
                <a:cs typeface="+mn-cs"/>
              </a:rPr>
              <a:t>(January 1989)</a:t>
            </a:r>
            <a:r>
              <a:rPr lang="en-US" dirty="0">
                <a:latin typeface="+mn-lt"/>
                <a:cs typeface="+mn-cs"/>
              </a:rPr>
              <a:t/>
            </a:r>
            <a:br>
              <a:rPr lang="en-US" dirty="0">
                <a:latin typeface="+mn-lt"/>
                <a:cs typeface="+mn-cs"/>
              </a:rPr>
            </a:br>
            <a:endParaRPr lang="en-US" dirty="0">
              <a:latin typeface="+mn-lt"/>
              <a:cs typeface="+mn-cs"/>
            </a:endParaRPr>
          </a:p>
        </p:txBody>
      </p:sp>
      <p:pic>
        <p:nvPicPr>
          <p:cNvPr id="6" name="Picture 5"/>
          <p:cNvPicPr>
            <a:picLocks noChangeAspect="1" noChangeArrowheads="1"/>
          </p:cNvPicPr>
          <p:nvPr/>
        </p:nvPicPr>
        <p:blipFill>
          <a:blip r:embed="rId3"/>
          <a:srcRect/>
          <a:stretch>
            <a:fillRect/>
          </a:stretch>
        </p:blipFill>
        <p:spPr bwMode="auto">
          <a:xfrm>
            <a:off x="5715000" y="3352800"/>
            <a:ext cx="3051175" cy="1981200"/>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5715000" y="533400"/>
            <a:ext cx="3009900" cy="2362200"/>
          </a:xfrm>
          <a:prstGeom prst="rect">
            <a:avLst/>
          </a:prstGeom>
          <a:noFill/>
          <a:ln w="9525">
            <a:noFill/>
            <a:miter lim="800000"/>
            <a:headEnd/>
            <a:tailEnd/>
          </a:ln>
        </p:spPr>
      </p:pic>
      <p:pic>
        <p:nvPicPr>
          <p:cNvPr id="8" name="Picture 3"/>
          <p:cNvPicPr>
            <a:picLocks noChangeAspect="1" noChangeArrowheads="1"/>
          </p:cNvPicPr>
          <p:nvPr/>
        </p:nvPicPr>
        <p:blipFill>
          <a:blip r:embed="rId5"/>
          <a:srcRect/>
          <a:stretch>
            <a:fillRect/>
          </a:stretch>
        </p:blipFill>
        <p:spPr bwMode="auto">
          <a:xfrm>
            <a:off x="5715000" y="990600"/>
            <a:ext cx="3057525"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rtlCol="0">
            <a:normAutofit fontScale="90000"/>
          </a:bodyPr>
          <a:lstStyle/>
          <a:p>
            <a:pPr eaLnBrk="1" fontAlgn="auto" hangingPunct="1">
              <a:spcAft>
                <a:spcPts val="0"/>
              </a:spcAft>
              <a:defRPr/>
            </a:pPr>
            <a:r>
              <a:rPr lang="en-US" sz="2200" b="1" dirty="0" smtClean="0"/>
              <a:t/>
            </a:r>
            <a:br>
              <a:rPr lang="en-US" sz="2200" b="1" dirty="0" smtClean="0"/>
            </a:br>
            <a:r>
              <a:rPr lang="en-US" sz="2200" b="1" dirty="0"/>
              <a:t/>
            </a:r>
            <a:br>
              <a:rPr lang="en-US" sz="2200" b="1" dirty="0"/>
            </a:br>
            <a:r>
              <a:rPr lang="en-US" sz="2200" b="1" dirty="0" smtClean="0"/>
              <a:t/>
            </a:r>
            <a:br>
              <a:rPr lang="en-US" sz="2200" b="1" dirty="0" smtClean="0"/>
            </a:br>
            <a:r>
              <a:rPr lang="en-US" sz="2200" b="1" dirty="0" smtClean="0"/>
              <a:t>DEMOGRAPHIC </a:t>
            </a:r>
            <a:r>
              <a:rPr lang="en-US" sz="2200" b="1" dirty="0"/>
              <a:t>STRUCTURE OF DHANTALA</a:t>
            </a:r>
            <a:r>
              <a:rPr lang="en-US" sz="2200" dirty="0"/>
              <a:t/>
            </a:r>
            <a:br>
              <a:rPr lang="en-US" sz="2200" dirty="0"/>
            </a:br>
            <a:r>
              <a:rPr lang="en-US" sz="2200" b="1" dirty="0"/>
              <a:t>(May - July </a:t>
            </a:r>
            <a:r>
              <a:rPr lang="en-US" sz="2200" b="1" dirty="0" smtClean="0"/>
              <a:t>2006)</a:t>
            </a:r>
            <a:r>
              <a:rPr lang="en-US" sz="2200" dirty="0"/>
              <a:t/>
            </a:r>
            <a:br>
              <a:rPr lang="en-US" sz="2200" dirty="0"/>
            </a:br>
            <a:r>
              <a:rPr lang="en-US" sz="2200" dirty="0"/>
              <a:t> </a:t>
            </a:r>
            <a:r>
              <a:rPr lang="en-US" dirty="0"/>
              <a:t/>
            </a:r>
            <a:br>
              <a:rPr lang="en-US" dirty="0"/>
            </a:br>
            <a:endParaRPr lang="en-US" dirty="0"/>
          </a:p>
        </p:txBody>
      </p:sp>
      <p:pic>
        <p:nvPicPr>
          <p:cNvPr id="9220" name="Picture 5"/>
          <p:cNvPicPr>
            <a:picLocks noChangeAspect="1" noChangeArrowheads="1"/>
          </p:cNvPicPr>
          <p:nvPr/>
        </p:nvPicPr>
        <p:blipFill>
          <a:blip r:embed="rId3"/>
          <a:srcRect/>
          <a:stretch>
            <a:fillRect/>
          </a:stretch>
        </p:blipFill>
        <p:spPr bwMode="auto">
          <a:xfrm>
            <a:off x="5742319" y="803275"/>
            <a:ext cx="2922799" cy="2468880"/>
          </a:xfrm>
          <a:prstGeom prst="rect">
            <a:avLst/>
          </a:prstGeom>
          <a:noFill/>
          <a:ln w="9525">
            <a:noFill/>
            <a:miter lim="800000"/>
            <a:headEnd/>
            <a:tailEnd/>
          </a:ln>
        </p:spPr>
      </p:pic>
      <p:pic>
        <p:nvPicPr>
          <p:cNvPr id="9221" name="Picture 3"/>
          <p:cNvPicPr>
            <a:picLocks noChangeAspect="1" noChangeArrowheads="1"/>
          </p:cNvPicPr>
          <p:nvPr/>
        </p:nvPicPr>
        <p:blipFill>
          <a:blip r:embed="rId4"/>
          <a:srcRect/>
          <a:stretch>
            <a:fillRect/>
          </a:stretch>
        </p:blipFill>
        <p:spPr bwMode="auto">
          <a:xfrm>
            <a:off x="5717879" y="3886200"/>
            <a:ext cx="2832582" cy="2377440"/>
          </a:xfrm>
          <a:prstGeom prst="rect">
            <a:avLst/>
          </a:prstGeom>
          <a:noFill/>
          <a:ln w="9525">
            <a:noFill/>
            <a:miter lim="800000"/>
            <a:headEnd/>
            <a:tailEnd/>
          </a:ln>
        </p:spPr>
      </p:pic>
      <p:pic>
        <p:nvPicPr>
          <p:cNvPr id="51201" name="Picture 1" descr="C:\Users\hp\Desktop\dh-jpg-page0001.jpg"/>
          <p:cNvPicPr>
            <a:picLocks noChangeAspect="1" noChangeArrowheads="1"/>
          </p:cNvPicPr>
          <p:nvPr/>
        </p:nvPicPr>
        <p:blipFill>
          <a:blip r:embed="rId5"/>
          <a:srcRect/>
          <a:stretch>
            <a:fillRect/>
          </a:stretch>
        </p:blipFill>
        <p:spPr bwMode="auto">
          <a:xfrm>
            <a:off x="137886" y="838200"/>
            <a:ext cx="5410200" cy="5820681"/>
          </a:xfrm>
          <a:prstGeom prst="rect">
            <a:avLst/>
          </a:prstGeom>
          <a:noFill/>
        </p:spPr>
      </p:pic>
    </p:spTree>
  </p:cSld>
  <p:clrMapOvr>
    <a:masterClrMapping/>
  </p:clrMapOvr>
  <p:transition advTm="1525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aradhak map.jpg"/>
          <p:cNvPicPr>
            <a:picLocks noChangeAspect="1"/>
          </p:cNvPicPr>
          <p:nvPr/>
        </p:nvPicPr>
        <p:blipFill>
          <a:blip r:embed="rId2"/>
          <a:srcRect/>
          <a:stretch>
            <a:fillRect/>
          </a:stretch>
        </p:blipFill>
        <p:spPr bwMode="auto">
          <a:xfrm>
            <a:off x="360870" y="152400"/>
            <a:ext cx="8610600" cy="4572000"/>
          </a:xfrm>
          <a:prstGeom prst="rect">
            <a:avLst/>
          </a:prstGeom>
          <a:noFill/>
          <a:ln w="9525">
            <a:noFill/>
            <a:miter lim="800000"/>
            <a:headEnd/>
            <a:tailEnd/>
          </a:ln>
        </p:spPr>
      </p:pic>
      <p:pic>
        <p:nvPicPr>
          <p:cNvPr id="64513" name="Picture 1" descr="H:\labor pics\Aradhak Pics\aradh jan 10\DSC01383.JPG"/>
          <p:cNvPicPr>
            <a:picLocks noChangeAspect="1" noChangeArrowheads="1"/>
          </p:cNvPicPr>
          <p:nvPr/>
        </p:nvPicPr>
        <p:blipFill>
          <a:blip r:embed="rId3"/>
          <a:srcRect/>
          <a:stretch>
            <a:fillRect/>
          </a:stretch>
        </p:blipFill>
        <p:spPr bwMode="auto">
          <a:xfrm>
            <a:off x="2590800" y="4724400"/>
            <a:ext cx="4013200" cy="18669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6477000" cy="5562600"/>
          </a:xfrm>
        </p:spPr>
        <p:txBody>
          <a:bodyPr>
            <a:noAutofit/>
          </a:bodyPr>
          <a:lstStyle/>
          <a:p>
            <a:r>
              <a:rPr lang="en-US" sz="1600" b="1" dirty="0" smtClean="0">
                <a:latin typeface="Times New Roman" pitchFamily="18" charset="0"/>
                <a:cs typeface="Times New Roman" pitchFamily="18" charset="0"/>
              </a:rPr>
              <a:t>Pitfalls in Occupation Counts and Tabulation</a:t>
            </a:r>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Defining, classifying and counting of work, however, is more complex than appears. We have referred to distinctions between terms like…</a:t>
            </a:r>
          </a:p>
          <a:p>
            <a:pPr algn="just"/>
            <a:r>
              <a:rPr lang="en-US" sz="1600" dirty="0" smtClean="0">
                <a:latin typeface="Times New Roman" pitchFamily="18" charset="0"/>
                <a:cs typeface="Times New Roman" pitchFamily="18" charset="0"/>
              </a:rPr>
              <a:t>Grey areas also in counting illegal and quasi legal occupations; workers engaged in home based food processing, dairy etc which account for substantial uncounted work in underdeveloped economies; etc. Marshall’s quip re marrying his cook--. </a:t>
            </a:r>
          </a:p>
          <a:p>
            <a:r>
              <a:rPr lang="en-US" sz="1600" dirty="0" smtClean="0">
                <a:latin typeface="Times New Roman" pitchFamily="18" charset="0"/>
                <a:cs typeface="Times New Roman" pitchFamily="18" charset="0"/>
              </a:rPr>
              <a:t>Besides complexities in defining and counting work, problems in applying west centric international classifications of occupations (like the ten fold NOC) in India where subjects’ concern with job continuity and social security is much greater than in the west. Thus the standard practice of cross classifying ten major work categories with a 3 X 3 classification of principal/ subsidiary/ non-work; self employment/ salaried/ casual labor and primary/ secondary/ tertiary occupations. </a:t>
            </a:r>
          </a:p>
          <a:p>
            <a:r>
              <a:rPr lang="en-US" sz="1600" dirty="0" smtClean="0">
                <a:latin typeface="Times New Roman" pitchFamily="18" charset="0"/>
                <a:cs typeface="Times New Roman" pitchFamily="18" charset="0"/>
              </a:rPr>
              <a:t>Self employment includes highly specialized physicians as well as home based vendors. Thus, it is materially insignificant for a worker whether s/he is in petty self employment or casual labor or even in skilled or unskilled work than her location in formal and specially government employment.</a:t>
            </a:r>
          </a:p>
          <a:p>
            <a:r>
              <a:rPr lang="en-US" sz="1600" dirty="0" smtClean="0">
                <a:latin typeface="Times New Roman" pitchFamily="18" charset="0"/>
                <a:cs typeface="Times New Roman" pitchFamily="18" charset="0"/>
              </a:rPr>
              <a:t>Native work categories such as </a:t>
            </a:r>
            <a:r>
              <a:rPr lang="en-US" sz="1600" dirty="0" err="1" smtClean="0">
                <a:latin typeface="Times New Roman" pitchFamily="18" charset="0"/>
                <a:cs typeface="Times New Roman" pitchFamily="18" charset="0"/>
              </a:rPr>
              <a:t>majoori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kaam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naukri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dhanda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kaarobar</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babu</a:t>
            </a:r>
            <a:r>
              <a:rPr lang="en-US" sz="1600" dirty="0" smtClean="0">
                <a:latin typeface="Times New Roman" pitchFamily="18" charset="0"/>
                <a:cs typeface="Times New Roman" pitchFamily="18" charset="0"/>
              </a:rPr>
              <a:t> and ‘</a:t>
            </a:r>
            <a:r>
              <a:rPr lang="en-US" sz="1600" dirty="0" err="1" smtClean="0">
                <a:latin typeface="Times New Roman" pitchFamily="18" charset="0"/>
                <a:cs typeface="Times New Roman" pitchFamily="18" charset="0"/>
              </a:rPr>
              <a:t>afsar</a:t>
            </a:r>
            <a:r>
              <a:rPr lang="en-US" sz="1600" dirty="0" smtClean="0">
                <a:latin typeface="Times New Roman" pitchFamily="18" charset="0"/>
                <a:cs typeface="Times New Roman" pitchFamily="18" charset="0"/>
              </a:rPr>
              <a:t>’ are concerned .less with industrial classification and activity status and more on continuity, safety and social security apart from status and access to networks.</a:t>
            </a:r>
            <a:endParaRPr lang="en-US" sz="1600" dirty="0">
              <a:latin typeface="Times New Roman" pitchFamily="18" charset="0"/>
              <a:cs typeface="Times New Roman" pitchFamily="18" charset="0"/>
            </a:endParaRPr>
          </a:p>
        </p:txBody>
      </p:sp>
      <p:pic>
        <p:nvPicPr>
          <p:cNvPr id="7" name="Picture 6" descr="D:\labor pics from Pen Drive\dhan 13 select\DSC00149.JPG"/>
          <p:cNvPicPr/>
          <p:nvPr/>
        </p:nvPicPr>
        <p:blipFill>
          <a:blip r:embed="rId2" cstate="print"/>
          <a:srcRect/>
          <a:stretch>
            <a:fillRect/>
          </a:stretch>
        </p:blipFill>
        <p:spPr bwMode="auto">
          <a:xfrm>
            <a:off x="7013431" y="3677728"/>
            <a:ext cx="1901969" cy="1656272"/>
          </a:xfrm>
          <a:prstGeom prst="rect">
            <a:avLst/>
          </a:prstGeom>
          <a:noFill/>
          <a:ln w="9525">
            <a:noFill/>
            <a:miter lim="800000"/>
            <a:headEnd/>
            <a:tailEnd/>
          </a:ln>
        </p:spPr>
      </p:pic>
      <p:pic>
        <p:nvPicPr>
          <p:cNvPr id="9" name="Picture 8" descr="C:\Users\hp\Desktop\prostitutes.jpg"/>
          <p:cNvPicPr/>
          <p:nvPr/>
        </p:nvPicPr>
        <p:blipFill>
          <a:blip r:embed="rId3"/>
          <a:srcRect/>
          <a:stretch>
            <a:fillRect/>
          </a:stretch>
        </p:blipFill>
        <p:spPr bwMode="auto">
          <a:xfrm>
            <a:off x="7010400" y="609600"/>
            <a:ext cx="19812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533588</TotalTime>
  <Words>8700</Words>
  <Application>Microsoft Office PowerPoint</Application>
  <PresentationFormat>On-screen Show (4:3)</PresentationFormat>
  <Paragraphs>1439</Paragraphs>
  <Slides>73</Slides>
  <Notes>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73</vt:i4>
      </vt:variant>
    </vt:vector>
  </HeadingPairs>
  <TitlesOfParts>
    <vt:vector size="76" baseType="lpstr">
      <vt:lpstr>Office Theme</vt:lpstr>
      <vt:lpstr>Document</vt:lpstr>
      <vt:lpstr>Bitmap Image</vt:lpstr>
      <vt:lpstr> Lower End Livelihoods  in a Semi-Liberalised Economy Glimpses from a Village and a Slum in the National Capital Region  Paper by Dr. Devesh Vijay Associate Professor, Zakir Husain Delhi College at Sociology Research Colloqium Department of Sociology, University of Delhi. September 19, 2014 </vt:lpstr>
      <vt:lpstr>Slide 2</vt:lpstr>
      <vt:lpstr>Slide 3</vt:lpstr>
      <vt:lpstr>Slide 4</vt:lpstr>
      <vt:lpstr>Slide 5</vt:lpstr>
      <vt:lpstr>Slide 6</vt:lpstr>
      <vt:lpstr>Slide 7</vt:lpstr>
      <vt:lpstr>Slide 8</vt:lpstr>
      <vt:lpstr>Slide 9</vt:lpstr>
      <vt:lpstr>Slide 10</vt:lpstr>
      <vt:lpstr>Principal Occupations amongst the Major Castes of Gangaikondam, Tamil Nadu, 2008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Daily Routine of a Middle Caste, Middle Peasant Woman in Dhantala: November 2013  Name: Jagwati    Age: 63 years   Caste: Gurjar   Work: Home Maker   Education: lliterate  Family Occupation: Agriculture and Legal Profession (Family has ten acres and eight buffaloes, one son is an advocate and commutes daily)</vt:lpstr>
      <vt:lpstr>Slide 41</vt:lpstr>
      <vt:lpstr>Slide 42</vt:lpstr>
      <vt:lpstr>Slide 43</vt:lpstr>
      <vt:lpstr>Slide 44</vt:lpstr>
      <vt:lpstr>Slide 45</vt:lpstr>
      <vt:lpstr>Slide 46</vt:lpstr>
      <vt:lpstr>Slide 47</vt:lpstr>
      <vt:lpstr>Slide 48</vt:lpstr>
      <vt:lpstr>Divergent Roads taken by two Cousins of Dhantala  </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           DEMOGRAPHIC STRUCTURE OF ARADHAKNAGAR (MAY 1988) </vt:lpstr>
      <vt:lpstr>irc</vt:lpstr>
      <vt:lpstr>   DEMOGRAPHIC STRUCTURE OF DHANTALA (May - July 2006)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Sandeep Arora</dc:creator>
  <cp:keywords>Dr. Devesh Vijay</cp:keywords>
  <cp:lastModifiedBy>hp</cp:lastModifiedBy>
  <cp:revision>255</cp:revision>
  <dcterms:created xsi:type="dcterms:W3CDTF">2013-07-17T08:36:56Z</dcterms:created>
  <dcterms:modified xsi:type="dcterms:W3CDTF">2014-09-17T12:46:29Z</dcterms:modified>
</cp:coreProperties>
</file>